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1" r:id="rId2"/>
    <p:sldId id="272" r:id="rId3"/>
    <p:sldId id="270" r:id="rId4"/>
    <p:sldId id="274" r:id="rId5"/>
    <p:sldId id="273" r:id="rId6"/>
    <p:sldId id="275" r:id="rId7"/>
    <p:sldId id="276" r:id="rId8"/>
    <p:sldId id="277" r:id="rId9"/>
    <p:sldId id="278" r:id="rId10"/>
    <p:sldId id="279" r:id="rId11"/>
    <p:sldId id="281" r:id="rId12"/>
    <p:sldId id="283" r:id="rId13"/>
    <p:sldId id="284" r:id="rId14"/>
    <p:sldId id="294" r:id="rId15"/>
    <p:sldId id="295" r:id="rId16"/>
    <p:sldId id="286" r:id="rId17"/>
    <p:sldId id="287" r:id="rId18"/>
    <p:sldId id="288" r:id="rId19"/>
    <p:sldId id="289" r:id="rId20"/>
    <p:sldId id="290" r:id="rId21"/>
    <p:sldId id="291" r:id="rId22"/>
    <p:sldId id="280" r:id="rId23"/>
    <p:sldId id="301" r:id="rId24"/>
    <p:sldId id="300" r:id="rId25"/>
    <p:sldId id="299" r:id="rId26"/>
    <p:sldId id="302" r:id="rId27"/>
    <p:sldId id="303" r:id="rId28"/>
    <p:sldId id="296" r:id="rId29"/>
    <p:sldId id="312" r:id="rId30"/>
    <p:sldId id="305" r:id="rId31"/>
    <p:sldId id="306" r:id="rId32"/>
    <p:sldId id="308" r:id="rId33"/>
    <p:sldId id="310" r:id="rId34"/>
    <p:sldId id="292" r:id="rId35"/>
    <p:sldId id="293" r:id="rId36"/>
  </p:sldIdLst>
  <p:sldSz cx="9144000" cy="6858000" type="screen4x3"/>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O"/>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CO"/>
          </a:p>
        </p:txBody>
      </p:sp>
      <p:sp>
        <p:nvSpPr>
          <p:cNvPr id="4" name="3 Marcador de fecha"/>
          <p:cNvSpPr>
            <a:spLocks noGrp="1"/>
          </p:cNvSpPr>
          <p:nvPr>
            <p:ph type="dt" sz="half" idx="10"/>
          </p:nvPr>
        </p:nvSpPr>
        <p:spPr/>
        <p:txBody>
          <a:bodyPr/>
          <a:lstStyle/>
          <a:p>
            <a:fld id="{5D48CD8F-3B15-49BA-A837-B6291CDC57E1}" type="datetimeFigureOut">
              <a:rPr lang="es-CO" smtClean="0"/>
              <a:t>03/02/2015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C5B4716-A46A-43A0-AF2B-69A8F470F8C7}" type="slidenum">
              <a:rPr lang="es-CO" smtClean="0"/>
              <a:t>‹Nº›</a:t>
            </a:fld>
            <a:endParaRPr lang="es-CO"/>
          </a:p>
        </p:txBody>
      </p:sp>
    </p:spTree>
    <p:extLst>
      <p:ext uri="{BB962C8B-B14F-4D97-AF65-F5344CB8AC3E}">
        <p14:creationId xmlns:p14="http://schemas.microsoft.com/office/powerpoint/2010/main" val="3668666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D48CD8F-3B15-49BA-A837-B6291CDC57E1}" type="datetimeFigureOut">
              <a:rPr lang="es-CO" smtClean="0"/>
              <a:t>03/02/2015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C5B4716-A46A-43A0-AF2B-69A8F470F8C7}" type="slidenum">
              <a:rPr lang="es-CO" smtClean="0"/>
              <a:t>‹Nº›</a:t>
            </a:fld>
            <a:endParaRPr lang="es-CO"/>
          </a:p>
        </p:txBody>
      </p:sp>
    </p:spTree>
    <p:extLst>
      <p:ext uri="{BB962C8B-B14F-4D97-AF65-F5344CB8AC3E}">
        <p14:creationId xmlns:p14="http://schemas.microsoft.com/office/powerpoint/2010/main" val="567497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O"/>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D48CD8F-3B15-49BA-A837-B6291CDC57E1}" type="datetimeFigureOut">
              <a:rPr lang="es-CO" smtClean="0"/>
              <a:t>03/02/2015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C5B4716-A46A-43A0-AF2B-69A8F470F8C7}" type="slidenum">
              <a:rPr lang="es-CO" smtClean="0"/>
              <a:t>‹Nº›</a:t>
            </a:fld>
            <a:endParaRPr lang="es-CO"/>
          </a:p>
        </p:txBody>
      </p:sp>
    </p:spTree>
    <p:extLst>
      <p:ext uri="{BB962C8B-B14F-4D97-AF65-F5344CB8AC3E}">
        <p14:creationId xmlns:p14="http://schemas.microsoft.com/office/powerpoint/2010/main" val="1564735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10"/>
          </p:nvPr>
        </p:nvSpPr>
        <p:spPr/>
        <p:txBody>
          <a:bodyPr/>
          <a:lstStyle/>
          <a:p>
            <a:fld id="{5D48CD8F-3B15-49BA-A837-B6291CDC57E1}" type="datetimeFigureOut">
              <a:rPr lang="es-CO" smtClean="0"/>
              <a:t>03/02/2015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C5B4716-A46A-43A0-AF2B-69A8F470F8C7}" type="slidenum">
              <a:rPr lang="es-CO" smtClean="0"/>
              <a:t>‹Nº›</a:t>
            </a:fld>
            <a:endParaRPr lang="es-CO"/>
          </a:p>
        </p:txBody>
      </p:sp>
    </p:spTree>
    <p:extLst>
      <p:ext uri="{BB962C8B-B14F-4D97-AF65-F5344CB8AC3E}">
        <p14:creationId xmlns:p14="http://schemas.microsoft.com/office/powerpoint/2010/main" val="3690933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5D48CD8F-3B15-49BA-A837-B6291CDC57E1}" type="datetimeFigureOut">
              <a:rPr lang="es-CO" smtClean="0"/>
              <a:t>03/02/2015</a:t>
            </a:fld>
            <a:endParaRPr lang="es-CO"/>
          </a:p>
        </p:txBody>
      </p:sp>
      <p:sp>
        <p:nvSpPr>
          <p:cNvPr id="5" name="4 Marcador de pie de página"/>
          <p:cNvSpPr>
            <a:spLocks noGrp="1"/>
          </p:cNvSpPr>
          <p:nvPr>
            <p:ph type="ftr" sz="quarter" idx="11"/>
          </p:nvPr>
        </p:nvSpPr>
        <p:spPr/>
        <p:txBody>
          <a:bodyPr/>
          <a:lstStyle/>
          <a:p>
            <a:endParaRPr lang="es-CO"/>
          </a:p>
        </p:txBody>
      </p:sp>
      <p:sp>
        <p:nvSpPr>
          <p:cNvPr id="6" name="5 Marcador de número de diapositiva"/>
          <p:cNvSpPr>
            <a:spLocks noGrp="1"/>
          </p:cNvSpPr>
          <p:nvPr>
            <p:ph type="sldNum" sz="quarter" idx="12"/>
          </p:nvPr>
        </p:nvSpPr>
        <p:spPr/>
        <p:txBody>
          <a:bodyPr/>
          <a:lstStyle/>
          <a:p>
            <a:fld id="{DC5B4716-A46A-43A0-AF2B-69A8F470F8C7}" type="slidenum">
              <a:rPr lang="es-CO" smtClean="0"/>
              <a:t>‹Nº›</a:t>
            </a:fld>
            <a:endParaRPr lang="es-CO"/>
          </a:p>
        </p:txBody>
      </p:sp>
    </p:spTree>
    <p:extLst>
      <p:ext uri="{BB962C8B-B14F-4D97-AF65-F5344CB8AC3E}">
        <p14:creationId xmlns:p14="http://schemas.microsoft.com/office/powerpoint/2010/main" val="2380046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fecha"/>
          <p:cNvSpPr>
            <a:spLocks noGrp="1"/>
          </p:cNvSpPr>
          <p:nvPr>
            <p:ph type="dt" sz="half" idx="10"/>
          </p:nvPr>
        </p:nvSpPr>
        <p:spPr/>
        <p:txBody>
          <a:bodyPr/>
          <a:lstStyle/>
          <a:p>
            <a:fld id="{5D48CD8F-3B15-49BA-A837-B6291CDC57E1}" type="datetimeFigureOut">
              <a:rPr lang="es-CO" smtClean="0"/>
              <a:t>03/02/2015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C5B4716-A46A-43A0-AF2B-69A8F470F8C7}" type="slidenum">
              <a:rPr lang="es-CO" smtClean="0"/>
              <a:t>‹Nº›</a:t>
            </a:fld>
            <a:endParaRPr lang="es-CO"/>
          </a:p>
        </p:txBody>
      </p:sp>
    </p:spTree>
    <p:extLst>
      <p:ext uri="{BB962C8B-B14F-4D97-AF65-F5344CB8AC3E}">
        <p14:creationId xmlns:p14="http://schemas.microsoft.com/office/powerpoint/2010/main" val="9781866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7" name="6 Marcador de fecha"/>
          <p:cNvSpPr>
            <a:spLocks noGrp="1"/>
          </p:cNvSpPr>
          <p:nvPr>
            <p:ph type="dt" sz="half" idx="10"/>
          </p:nvPr>
        </p:nvSpPr>
        <p:spPr/>
        <p:txBody>
          <a:bodyPr/>
          <a:lstStyle/>
          <a:p>
            <a:fld id="{5D48CD8F-3B15-49BA-A837-B6291CDC57E1}" type="datetimeFigureOut">
              <a:rPr lang="es-CO" smtClean="0"/>
              <a:t>03/02/2015</a:t>
            </a:fld>
            <a:endParaRPr lang="es-CO"/>
          </a:p>
        </p:txBody>
      </p:sp>
      <p:sp>
        <p:nvSpPr>
          <p:cNvPr id="8" name="7 Marcador de pie de página"/>
          <p:cNvSpPr>
            <a:spLocks noGrp="1"/>
          </p:cNvSpPr>
          <p:nvPr>
            <p:ph type="ftr" sz="quarter" idx="11"/>
          </p:nvPr>
        </p:nvSpPr>
        <p:spPr/>
        <p:txBody>
          <a:bodyPr/>
          <a:lstStyle/>
          <a:p>
            <a:endParaRPr lang="es-CO"/>
          </a:p>
        </p:txBody>
      </p:sp>
      <p:sp>
        <p:nvSpPr>
          <p:cNvPr id="9" name="8 Marcador de número de diapositiva"/>
          <p:cNvSpPr>
            <a:spLocks noGrp="1"/>
          </p:cNvSpPr>
          <p:nvPr>
            <p:ph type="sldNum" sz="quarter" idx="12"/>
          </p:nvPr>
        </p:nvSpPr>
        <p:spPr/>
        <p:txBody>
          <a:bodyPr/>
          <a:lstStyle/>
          <a:p>
            <a:fld id="{DC5B4716-A46A-43A0-AF2B-69A8F470F8C7}" type="slidenum">
              <a:rPr lang="es-CO" smtClean="0"/>
              <a:t>‹Nº›</a:t>
            </a:fld>
            <a:endParaRPr lang="es-CO"/>
          </a:p>
        </p:txBody>
      </p:sp>
    </p:spTree>
    <p:extLst>
      <p:ext uri="{BB962C8B-B14F-4D97-AF65-F5344CB8AC3E}">
        <p14:creationId xmlns:p14="http://schemas.microsoft.com/office/powerpoint/2010/main" val="3222723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O"/>
          </a:p>
        </p:txBody>
      </p:sp>
      <p:sp>
        <p:nvSpPr>
          <p:cNvPr id="3" name="2 Marcador de fecha"/>
          <p:cNvSpPr>
            <a:spLocks noGrp="1"/>
          </p:cNvSpPr>
          <p:nvPr>
            <p:ph type="dt" sz="half" idx="10"/>
          </p:nvPr>
        </p:nvSpPr>
        <p:spPr/>
        <p:txBody>
          <a:bodyPr/>
          <a:lstStyle/>
          <a:p>
            <a:fld id="{5D48CD8F-3B15-49BA-A837-B6291CDC57E1}" type="datetimeFigureOut">
              <a:rPr lang="es-CO" smtClean="0"/>
              <a:t>03/02/2015</a:t>
            </a:fld>
            <a:endParaRPr lang="es-CO"/>
          </a:p>
        </p:txBody>
      </p:sp>
      <p:sp>
        <p:nvSpPr>
          <p:cNvPr id="4" name="3 Marcador de pie de página"/>
          <p:cNvSpPr>
            <a:spLocks noGrp="1"/>
          </p:cNvSpPr>
          <p:nvPr>
            <p:ph type="ftr" sz="quarter" idx="11"/>
          </p:nvPr>
        </p:nvSpPr>
        <p:spPr/>
        <p:txBody>
          <a:bodyPr/>
          <a:lstStyle/>
          <a:p>
            <a:endParaRPr lang="es-CO"/>
          </a:p>
        </p:txBody>
      </p:sp>
      <p:sp>
        <p:nvSpPr>
          <p:cNvPr id="5" name="4 Marcador de número de diapositiva"/>
          <p:cNvSpPr>
            <a:spLocks noGrp="1"/>
          </p:cNvSpPr>
          <p:nvPr>
            <p:ph type="sldNum" sz="quarter" idx="12"/>
          </p:nvPr>
        </p:nvSpPr>
        <p:spPr/>
        <p:txBody>
          <a:bodyPr/>
          <a:lstStyle/>
          <a:p>
            <a:fld id="{DC5B4716-A46A-43A0-AF2B-69A8F470F8C7}" type="slidenum">
              <a:rPr lang="es-CO" smtClean="0"/>
              <a:t>‹Nº›</a:t>
            </a:fld>
            <a:endParaRPr lang="es-CO"/>
          </a:p>
        </p:txBody>
      </p:sp>
    </p:spTree>
    <p:extLst>
      <p:ext uri="{BB962C8B-B14F-4D97-AF65-F5344CB8AC3E}">
        <p14:creationId xmlns:p14="http://schemas.microsoft.com/office/powerpoint/2010/main" val="2432037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D48CD8F-3B15-49BA-A837-B6291CDC57E1}" type="datetimeFigureOut">
              <a:rPr lang="es-CO" smtClean="0"/>
              <a:t>03/02/2015</a:t>
            </a:fld>
            <a:endParaRPr lang="es-CO"/>
          </a:p>
        </p:txBody>
      </p:sp>
      <p:sp>
        <p:nvSpPr>
          <p:cNvPr id="3" name="2 Marcador de pie de página"/>
          <p:cNvSpPr>
            <a:spLocks noGrp="1"/>
          </p:cNvSpPr>
          <p:nvPr>
            <p:ph type="ftr" sz="quarter" idx="11"/>
          </p:nvPr>
        </p:nvSpPr>
        <p:spPr/>
        <p:txBody>
          <a:bodyPr/>
          <a:lstStyle/>
          <a:p>
            <a:endParaRPr lang="es-CO"/>
          </a:p>
        </p:txBody>
      </p:sp>
      <p:sp>
        <p:nvSpPr>
          <p:cNvPr id="4" name="3 Marcador de número de diapositiva"/>
          <p:cNvSpPr>
            <a:spLocks noGrp="1"/>
          </p:cNvSpPr>
          <p:nvPr>
            <p:ph type="sldNum" sz="quarter" idx="12"/>
          </p:nvPr>
        </p:nvSpPr>
        <p:spPr/>
        <p:txBody>
          <a:bodyPr/>
          <a:lstStyle/>
          <a:p>
            <a:fld id="{DC5B4716-A46A-43A0-AF2B-69A8F470F8C7}" type="slidenum">
              <a:rPr lang="es-CO" smtClean="0"/>
              <a:t>‹Nº›</a:t>
            </a:fld>
            <a:endParaRPr lang="es-CO"/>
          </a:p>
        </p:txBody>
      </p:sp>
    </p:spTree>
    <p:extLst>
      <p:ext uri="{BB962C8B-B14F-4D97-AF65-F5344CB8AC3E}">
        <p14:creationId xmlns:p14="http://schemas.microsoft.com/office/powerpoint/2010/main" val="3955922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O"/>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48CD8F-3B15-49BA-A837-B6291CDC57E1}" type="datetimeFigureOut">
              <a:rPr lang="es-CO" smtClean="0"/>
              <a:t>03/02/2015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C5B4716-A46A-43A0-AF2B-69A8F470F8C7}" type="slidenum">
              <a:rPr lang="es-CO" smtClean="0"/>
              <a:t>‹Nº›</a:t>
            </a:fld>
            <a:endParaRPr lang="es-CO"/>
          </a:p>
        </p:txBody>
      </p:sp>
    </p:spTree>
    <p:extLst>
      <p:ext uri="{BB962C8B-B14F-4D97-AF65-F5344CB8AC3E}">
        <p14:creationId xmlns:p14="http://schemas.microsoft.com/office/powerpoint/2010/main" val="2919867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O"/>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5D48CD8F-3B15-49BA-A837-B6291CDC57E1}" type="datetimeFigureOut">
              <a:rPr lang="es-CO" smtClean="0"/>
              <a:t>03/02/2015</a:t>
            </a:fld>
            <a:endParaRPr lang="es-CO"/>
          </a:p>
        </p:txBody>
      </p:sp>
      <p:sp>
        <p:nvSpPr>
          <p:cNvPr id="6" name="5 Marcador de pie de página"/>
          <p:cNvSpPr>
            <a:spLocks noGrp="1"/>
          </p:cNvSpPr>
          <p:nvPr>
            <p:ph type="ftr" sz="quarter" idx="11"/>
          </p:nvPr>
        </p:nvSpPr>
        <p:spPr/>
        <p:txBody>
          <a:bodyPr/>
          <a:lstStyle/>
          <a:p>
            <a:endParaRPr lang="es-CO"/>
          </a:p>
        </p:txBody>
      </p:sp>
      <p:sp>
        <p:nvSpPr>
          <p:cNvPr id="7" name="6 Marcador de número de diapositiva"/>
          <p:cNvSpPr>
            <a:spLocks noGrp="1"/>
          </p:cNvSpPr>
          <p:nvPr>
            <p:ph type="sldNum" sz="quarter" idx="12"/>
          </p:nvPr>
        </p:nvSpPr>
        <p:spPr/>
        <p:txBody>
          <a:bodyPr/>
          <a:lstStyle/>
          <a:p>
            <a:fld id="{DC5B4716-A46A-43A0-AF2B-69A8F470F8C7}" type="slidenum">
              <a:rPr lang="es-CO" smtClean="0"/>
              <a:t>‹Nº›</a:t>
            </a:fld>
            <a:endParaRPr lang="es-CO"/>
          </a:p>
        </p:txBody>
      </p:sp>
    </p:spTree>
    <p:extLst>
      <p:ext uri="{BB962C8B-B14F-4D97-AF65-F5344CB8AC3E}">
        <p14:creationId xmlns:p14="http://schemas.microsoft.com/office/powerpoint/2010/main" val="153381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CO"/>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O"/>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48CD8F-3B15-49BA-A837-B6291CDC57E1}" type="datetimeFigureOut">
              <a:rPr lang="es-CO" smtClean="0"/>
              <a:t>03/02/2015</a:t>
            </a:fld>
            <a:endParaRPr lang="es-CO"/>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C5B4716-A46A-43A0-AF2B-69A8F470F8C7}" type="slidenum">
              <a:rPr lang="es-CO" smtClean="0"/>
              <a:t>‹Nº›</a:t>
            </a:fld>
            <a:endParaRPr lang="es-CO"/>
          </a:p>
        </p:txBody>
      </p:sp>
    </p:spTree>
    <p:extLst>
      <p:ext uri="{BB962C8B-B14F-4D97-AF65-F5344CB8AC3E}">
        <p14:creationId xmlns:p14="http://schemas.microsoft.com/office/powerpoint/2010/main" val="2978905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wmf"/><Relationship Id="rId4" Type="http://schemas.openxmlformats.org/officeDocument/2006/relationships/image" Target="../media/image3.wmf"/></Relationships>
</file>

<file path=ppt/slides/_rels/slide1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1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2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2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2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4.wmf"/><Relationship Id="rId4" Type="http://schemas.openxmlformats.org/officeDocument/2006/relationships/image" Target="../media/image3.wmf"/></Relationships>
</file>

<file path=ppt/slides/_rels/slide2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4.wmf"/><Relationship Id="rId4" Type="http://schemas.openxmlformats.org/officeDocument/2006/relationships/image" Target="../media/image3.wmf"/></Relationships>
</file>

<file path=ppt/slides/_rels/slide2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4.wmf"/><Relationship Id="rId4" Type="http://schemas.openxmlformats.org/officeDocument/2006/relationships/image" Target="../media/image3.wmf"/></Relationships>
</file>

<file path=ppt/slides/_rels/slide2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4.wmf"/><Relationship Id="rId4" Type="http://schemas.openxmlformats.org/officeDocument/2006/relationships/image" Target="../media/image3.wmf"/></Relationships>
</file>

<file path=ppt/slides/_rels/slide2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4.wmf"/><Relationship Id="rId4" Type="http://schemas.openxmlformats.org/officeDocument/2006/relationships/image" Target="../media/image3.wmf"/></Relationships>
</file>

<file path=ppt/slides/_rels/slide2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4.wmf"/><Relationship Id="rId4" Type="http://schemas.openxmlformats.org/officeDocument/2006/relationships/image" Target="../media/image3.wmf"/></Relationships>
</file>

<file path=ppt/slides/_rels/slide2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2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3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33.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3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6.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8.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_rels/slide9.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4.wmf"/><Relationship Id="rId4" Type="http://schemas.openxmlformats.org/officeDocument/2006/relationships/image" Target="../media/image3.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pic>
        <p:nvPicPr>
          <p:cNvPr id="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9751" t="10625" r="22343" b="8750"/>
          <a:stretch/>
        </p:blipFill>
        <p:spPr bwMode="auto">
          <a:xfrm>
            <a:off x="2483767" y="1340768"/>
            <a:ext cx="5473671" cy="51792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743271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327151"/>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647222" y="1350963"/>
            <a:ext cx="8370846" cy="630942"/>
          </a:xfrm>
          <a:prstGeom prst="rect">
            <a:avLst/>
          </a:prstGeom>
        </p:spPr>
        <p:txBody>
          <a:bodyPr wrap="square">
            <a:spAutoFit/>
          </a:bodyPr>
          <a:lstStyle/>
          <a:p>
            <a:pPr algn="ctr" fontAlgn="auto">
              <a:spcBef>
                <a:spcPts val="0"/>
              </a:spcBef>
              <a:spcAft>
                <a:spcPts val="0"/>
              </a:spcAft>
              <a:defRPr/>
            </a:pPr>
            <a:r>
              <a:rPr lang="es-ES_tradnl" sz="3500" b="1" dirty="0">
                <a:latin typeface="Arial" pitchFamily="34" charset="0"/>
                <a:ea typeface="+mj-ea"/>
                <a:cs typeface="Arial" pitchFamily="34" charset="0"/>
              </a:rPr>
              <a:t>PROCESO DE INSCRIPCIÓN</a:t>
            </a:r>
            <a:endParaRPr lang="es-CO" sz="3500" dirty="0">
              <a:latin typeface="Arial" pitchFamily="34" charset="0"/>
              <a:cs typeface="Arial" pitchFamily="34" charset="0"/>
            </a:endParaRPr>
          </a:p>
        </p:txBody>
      </p:sp>
      <p:sp>
        <p:nvSpPr>
          <p:cNvPr id="12" name="11 Rectángulo"/>
          <p:cNvSpPr/>
          <p:nvPr/>
        </p:nvSpPr>
        <p:spPr>
          <a:xfrm>
            <a:off x="1311205" y="2348880"/>
            <a:ext cx="6572250" cy="3994940"/>
          </a:xfrm>
          <a:prstGeom prst="rect">
            <a:avLst/>
          </a:prstGeom>
          <a:solidFill>
            <a:schemeClr val="bg1"/>
          </a:solidFill>
        </p:spPr>
        <p:txBody>
          <a:bodyPr>
            <a:spAutoFit/>
          </a:bodyPr>
          <a:lstStyle/>
          <a:p>
            <a:pPr marL="1188720" lvl="2" indent="-274320" algn="just" fontAlgn="auto">
              <a:spcBef>
                <a:spcPct val="20000"/>
              </a:spcBef>
              <a:spcAft>
                <a:spcPts val="0"/>
              </a:spcAft>
              <a:buClr>
                <a:srgbClr val="C00000"/>
              </a:buClr>
              <a:buSzPct val="85000"/>
              <a:buFont typeface="Brush Script MT" pitchFamily="66" charset="0"/>
              <a:buChar char="O"/>
              <a:defRPr/>
            </a:pPr>
            <a:r>
              <a:rPr lang="es-ES_tradnl" sz="2200" dirty="0">
                <a:solidFill>
                  <a:prstClr val="black"/>
                </a:solidFill>
                <a:latin typeface="Arial" pitchFamily="34" charset="0"/>
                <a:cs typeface="Arial" pitchFamily="34" charset="0"/>
              </a:rPr>
              <a:t>Presentación de la Hoja de vida a la Coordinación de Práctica Jurídica</a:t>
            </a:r>
          </a:p>
          <a:p>
            <a:pPr marL="1188720" lvl="2" indent="-274320" algn="just" fontAlgn="auto">
              <a:spcBef>
                <a:spcPct val="20000"/>
              </a:spcBef>
              <a:spcAft>
                <a:spcPts val="0"/>
              </a:spcAft>
              <a:buClr>
                <a:srgbClr val="C00000"/>
              </a:buClr>
              <a:buSzPct val="85000"/>
              <a:buFont typeface="Brush Script MT" pitchFamily="66" charset="0"/>
              <a:buChar char="O"/>
              <a:defRPr/>
            </a:pPr>
            <a:r>
              <a:rPr lang="es-ES_tradnl" sz="2200" dirty="0">
                <a:solidFill>
                  <a:prstClr val="black"/>
                </a:solidFill>
                <a:latin typeface="Arial" pitchFamily="34" charset="0"/>
                <a:cs typeface="Arial" pitchFamily="34" charset="0"/>
              </a:rPr>
              <a:t>Inscripción en la Facultad de Jurisprudencia.</a:t>
            </a:r>
          </a:p>
          <a:p>
            <a:pPr marL="1188720" lvl="2" indent="-274320" algn="just" fontAlgn="auto">
              <a:spcBef>
                <a:spcPct val="20000"/>
              </a:spcBef>
              <a:spcAft>
                <a:spcPts val="0"/>
              </a:spcAft>
              <a:buClr>
                <a:srgbClr val="C00000"/>
              </a:buClr>
              <a:buSzPct val="85000"/>
              <a:buFont typeface="Brush Script MT" pitchFamily="66" charset="0"/>
              <a:buChar char="O"/>
              <a:defRPr/>
            </a:pPr>
            <a:r>
              <a:rPr lang="es-ES_tradnl" sz="2200" dirty="0">
                <a:solidFill>
                  <a:prstClr val="black"/>
                </a:solidFill>
                <a:latin typeface="Arial" pitchFamily="34" charset="0"/>
                <a:cs typeface="Arial" pitchFamily="34" charset="0"/>
              </a:rPr>
              <a:t>Inscripción de las opciones de práctica en la Reunión de Inducción . </a:t>
            </a:r>
          </a:p>
          <a:p>
            <a:pPr marL="1188720" lvl="2" indent="-274320" algn="just" fontAlgn="auto">
              <a:spcBef>
                <a:spcPct val="20000"/>
              </a:spcBef>
              <a:spcAft>
                <a:spcPts val="0"/>
              </a:spcAft>
              <a:buClr>
                <a:srgbClr val="C00000"/>
              </a:buClr>
              <a:buSzPct val="85000"/>
              <a:buFont typeface="Brush Script MT" pitchFamily="66" charset="0"/>
              <a:buChar char="O"/>
              <a:defRPr/>
            </a:pPr>
            <a:r>
              <a:rPr lang="es-ES_tradnl" sz="2200" dirty="0">
                <a:solidFill>
                  <a:prstClr val="black"/>
                </a:solidFill>
                <a:latin typeface="Arial" pitchFamily="34" charset="0"/>
                <a:cs typeface="Arial" pitchFamily="34" charset="0"/>
              </a:rPr>
              <a:t>Designación de la Entidad.</a:t>
            </a:r>
          </a:p>
          <a:p>
            <a:pPr marL="1188720" lvl="2" indent="-274320" algn="just" fontAlgn="auto">
              <a:spcBef>
                <a:spcPct val="20000"/>
              </a:spcBef>
              <a:spcAft>
                <a:spcPts val="0"/>
              </a:spcAft>
              <a:buClr>
                <a:srgbClr val="C00000"/>
              </a:buClr>
              <a:buSzPct val="85000"/>
              <a:buFont typeface="Brush Script MT" pitchFamily="66" charset="0"/>
              <a:buChar char="O"/>
              <a:defRPr/>
            </a:pPr>
            <a:r>
              <a:rPr lang="es-ES_tradnl" sz="2200" dirty="0">
                <a:solidFill>
                  <a:prstClr val="black"/>
                </a:solidFill>
                <a:latin typeface="Arial" pitchFamily="34" charset="0"/>
                <a:cs typeface="Arial" pitchFamily="34" charset="0"/>
              </a:rPr>
              <a:t>Informe sobre las entidades asignadas.</a:t>
            </a:r>
          </a:p>
          <a:p>
            <a:pPr marL="1188720" lvl="2" indent="-274320" algn="just" fontAlgn="auto">
              <a:spcBef>
                <a:spcPct val="20000"/>
              </a:spcBef>
              <a:spcAft>
                <a:spcPts val="0"/>
              </a:spcAft>
              <a:buClr>
                <a:srgbClr val="C00000"/>
              </a:buClr>
              <a:buSzPct val="85000"/>
              <a:buFont typeface="Brush Script MT" pitchFamily="66" charset="0"/>
              <a:buChar char="O"/>
              <a:defRPr/>
            </a:pPr>
            <a:r>
              <a:rPr lang="es-ES_tradnl" sz="2200" dirty="0">
                <a:solidFill>
                  <a:prstClr val="black"/>
                </a:solidFill>
                <a:latin typeface="Arial" pitchFamily="34" charset="0"/>
                <a:cs typeface="Arial" pitchFamily="34" charset="0"/>
              </a:rPr>
              <a:t>Presentación a la Entidad.</a:t>
            </a:r>
          </a:p>
          <a:p>
            <a:pPr marL="274320" indent="-274320" fontAlgn="auto">
              <a:spcBef>
                <a:spcPct val="20000"/>
              </a:spcBef>
              <a:spcAft>
                <a:spcPts val="0"/>
              </a:spcAft>
              <a:buClr>
                <a:srgbClr val="AA2B1E"/>
              </a:buClr>
              <a:buSzPct val="85000"/>
              <a:buFont typeface="Brush Script MT" pitchFamily="66" charset="0"/>
              <a:buChar char="O"/>
              <a:defRPr/>
            </a:pPr>
            <a:endParaRPr lang="es-ES_tradnl" sz="2800" dirty="0">
              <a:solidFill>
                <a:prstClr val="black"/>
              </a:solidFill>
              <a:latin typeface="Franklin Gothic Book"/>
              <a:cs typeface="+mn-cs"/>
            </a:endParaRPr>
          </a:p>
        </p:txBody>
      </p:sp>
    </p:spTree>
    <p:extLst>
      <p:ext uri="{BB962C8B-B14F-4D97-AF65-F5344CB8AC3E}">
        <p14:creationId xmlns:p14="http://schemas.microsoft.com/office/powerpoint/2010/main" val="30674210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971600" y="1484784"/>
            <a:ext cx="8172400" cy="646112"/>
          </a:xfrm>
          <a:prstGeom prst="rect">
            <a:avLst/>
          </a:prstGeom>
        </p:spPr>
        <p:txBody>
          <a:bodyPr wrap="square">
            <a:spAutoFit/>
          </a:bodyPr>
          <a:lstStyle/>
          <a:p>
            <a:pPr algn="ctr" fontAlgn="auto">
              <a:spcBef>
                <a:spcPts val="0"/>
              </a:spcBef>
              <a:spcAft>
                <a:spcPts val="0"/>
              </a:spcAft>
              <a:defRPr/>
            </a:pPr>
            <a:r>
              <a:rPr lang="es-ES_tradnl" sz="3600" b="1" dirty="0">
                <a:latin typeface="Arial" pitchFamily="34" charset="0"/>
                <a:ea typeface="+mj-ea"/>
                <a:cs typeface="Arial" pitchFamily="34" charset="0"/>
              </a:rPr>
              <a:t>DESIGNACIÓN DE LA ENTIDAD</a:t>
            </a:r>
            <a:endParaRPr lang="es-CO" dirty="0">
              <a:latin typeface="Arial" pitchFamily="34" charset="0"/>
              <a:cs typeface="Arial" pitchFamily="34" charset="0"/>
            </a:endParaRPr>
          </a:p>
        </p:txBody>
      </p:sp>
      <p:sp>
        <p:nvSpPr>
          <p:cNvPr id="12" name="11 Rectángulo"/>
          <p:cNvSpPr/>
          <p:nvPr/>
        </p:nvSpPr>
        <p:spPr>
          <a:xfrm>
            <a:off x="1067879" y="2492896"/>
            <a:ext cx="7560840" cy="3416320"/>
          </a:xfrm>
          <a:prstGeom prst="rect">
            <a:avLst/>
          </a:prstGeom>
          <a:solidFill>
            <a:schemeClr val="bg1"/>
          </a:solidFill>
        </p:spPr>
        <p:txBody>
          <a:bodyPr wrap="square">
            <a:spAutoFit/>
          </a:bodyPr>
          <a:lstStyle/>
          <a:p>
            <a:pPr algn="just" fontAlgn="auto">
              <a:lnSpc>
                <a:spcPct val="80000"/>
              </a:lnSpc>
              <a:spcBef>
                <a:spcPts val="0"/>
              </a:spcBef>
              <a:spcAft>
                <a:spcPts val="0"/>
              </a:spcAft>
              <a:defRPr/>
            </a:pPr>
            <a:r>
              <a:rPr lang="es-ES_tradnl" dirty="0">
                <a:latin typeface="Arial" pitchFamily="34" charset="0"/>
                <a:cs typeface="Arial" pitchFamily="34" charset="0"/>
              </a:rPr>
              <a:t>Una vez el estudiante elija las opciones, la Dirección Administrativa y la Coordinación de Práctica Jurídica designará la Entidad según los cupos que haya en cada una de ellas, y según el perfil exigido, procurando satisfacer el interés del estudiante. Algunas Entidades realizan un proceso de selección de los candidatos. </a:t>
            </a:r>
            <a:endParaRPr lang="es-ES_tradnl" dirty="0" smtClean="0">
              <a:latin typeface="Arial" pitchFamily="34" charset="0"/>
              <a:cs typeface="Arial" pitchFamily="34" charset="0"/>
            </a:endParaRPr>
          </a:p>
          <a:p>
            <a:pPr algn="just" fontAlgn="auto">
              <a:lnSpc>
                <a:spcPct val="80000"/>
              </a:lnSpc>
              <a:spcBef>
                <a:spcPts val="0"/>
              </a:spcBef>
              <a:spcAft>
                <a:spcPts val="0"/>
              </a:spcAft>
              <a:defRPr/>
            </a:pPr>
            <a:endParaRPr lang="es-ES_tradnl" dirty="0">
              <a:latin typeface="Arial" pitchFamily="34" charset="0"/>
              <a:cs typeface="Arial" pitchFamily="34" charset="0"/>
            </a:endParaRPr>
          </a:p>
          <a:p>
            <a:pPr algn="just" fontAlgn="auto">
              <a:lnSpc>
                <a:spcPct val="80000"/>
              </a:lnSpc>
              <a:spcBef>
                <a:spcPts val="0"/>
              </a:spcBef>
              <a:spcAft>
                <a:spcPts val="0"/>
              </a:spcAft>
              <a:defRPr/>
            </a:pPr>
            <a:r>
              <a:rPr lang="es-ES_tradnl" dirty="0">
                <a:latin typeface="Arial" pitchFamily="34" charset="0"/>
                <a:cs typeface="Arial" pitchFamily="34" charset="0"/>
              </a:rPr>
              <a:t>La asignación de entidades se publicará en la cartelera del Consultorio el </a:t>
            </a:r>
            <a:r>
              <a:rPr lang="es-ES_tradnl" dirty="0" smtClean="0">
                <a:solidFill>
                  <a:srgbClr val="FF0000"/>
                </a:solidFill>
                <a:latin typeface="Arial" pitchFamily="34" charset="0"/>
                <a:cs typeface="Arial" pitchFamily="34" charset="0"/>
              </a:rPr>
              <a:t>lunes 9 de febrero de 2015</a:t>
            </a:r>
            <a:r>
              <a:rPr lang="es-ES_tradnl" dirty="0" smtClean="0">
                <a:latin typeface="Arial" pitchFamily="34" charset="0"/>
                <a:cs typeface="Arial" pitchFamily="34" charset="0"/>
              </a:rPr>
              <a:t> </a:t>
            </a:r>
            <a:r>
              <a:rPr lang="es-ES_tradnl" dirty="0">
                <a:latin typeface="Arial" pitchFamily="34" charset="0"/>
                <a:cs typeface="Arial" pitchFamily="34" charset="0"/>
              </a:rPr>
              <a:t>y se citará para el día </a:t>
            </a:r>
            <a:r>
              <a:rPr lang="es-ES_tradnl" dirty="0" smtClean="0">
                <a:solidFill>
                  <a:srgbClr val="FF0000"/>
                </a:solidFill>
                <a:latin typeface="Arial" pitchFamily="34" charset="0"/>
                <a:cs typeface="Arial" pitchFamily="34" charset="0"/>
              </a:rPr>
              <a:t>martes 10 de febrero </a:t>
            </a:r>
            <a:r>
              <a:rPr lang="es-ES_tradnl" dirty="0" smtClean="0">
                <a:latin typeface="Arial" pitchFamily="34" charset="0"/>
                <a:cs typeface="Arial" pitchFamily="34" charset="0"/>
              </a:rPr>
              <a:t>a </a:t>
            </a:r>
            <a:r>
              <a:rPr lang="es-ES_tradnl" dirty="0">
                <a:latin typeface="Arial" pitchFamily="34" charset="0"/>
                <a:cs typeface="Arial" pitchFamily="34" charset="0"/>
              </a:rPr>
              <a:t>los estudiantes que no se ubicaron dentro de las </a:t>
            </a:r>
            <a:r>
              <a:rPr lang="es-ES_tradnl" dirty="0" smtClean="0">
                <a:latin typeface="Arial" pitchFamily="34" charset="0"/>
                <a:cs typeface="Arial" pitchFamily="34" charset="0"/>
              </a:rPr>
              <a:t>4 opciones </a:t>
            </a:r>
            <a:r>
              <a:rPr lang="es-ES_tradnl" dirty="0" err="1" smtClean="0">
                <a:latin typeface="Arial" pitchFamily="34" charset="0"/>
                <a:cs typeface="Arial" pitchFamily="34" charset="0"/>
              </a:rPr>
              <a:t>inciales</a:t>
            </a:r>
            <a:r>
              <a:rPr lang="es-ES_tradnl" dirty="0" smtClean="0">
                <a:latin typeface="Arial" pitchFamily="34" charset="0"/>
                <a:cs typeface="Arial" pitchFamily="34" charset="0"/>
              </a:rPr>
              <a:t>.</a:t>
            </a:r>
          </a:p>
          <a:p>
            <a:pPr algn="just" fontAlgn="auto">
              <a:lnSpc>
                <a:spcPct val="80000"/>
              </a:lnSpc>
              <a:spcBef>
                <a:spcPts val="0"/>
              </a:spcBef>
              <a:spcAft>
                <a:spcPts val="0"/>
              </a:spcAft>
              <a:defRPr/>
            </a:pPr>
            <a:endParaRPr lang="es-ES_tradnl" dirty="0">
              <a:latin typeface="Arial" pitchFamily="34" charset="0"/>
              <a:cs typeface="Arial" pitchFamily="34" charset="0"/>
            </a:endParaRPr>
          </a:p>
          <a:p>
            <a:pPr algn="just" fontAlgn="auto">
              <a:lnSpc>
                <a:spcPct val="80000"/>
              </a:lnSpc>
              <a:spcBef>
                <a:spcPts val="0"/>
              </a:spcBef>
              <a:spcAft>
                <a:spcPts val="0"/>
              </a:spcAft>
              <a:defRPr/>
            </a:pPr>
            <a:r>
              <a:rPr lang="es-ES_tradnl" dirty="0">
                <a:latin typeface="Arial" pitchFamily="34" charset="0"/>
                <a:cs typeface="Arial" pitchFamily="34" charset="0"/>
              </a:rPr>
              <a:t>Se publicarán los datos de las Entidades (dirección, teléfono y persona de contacto), para que el estudiante se comunique, organice una cita y se presente con la documentación suministrada para dar inicio a su </a:t>
            </a:r>
            <a:r>
              <a:rPr lang="es-ES_tradnl" dirty="0" smtClean="0">
                <a:latin typeface="Arial" pitchFamily="34" charset="0"/>
                <a:cs typeface="Arial" pitchFamily="34" charset="0"/>
              </a:rPr>
              <a:t>práctica.</a:t>
            </a:r>
            <a:endParaRPr lang="es-ES_tradnl" dirty="0">
              <a:latin typeface="Arial" pitchFamily="34" charset="0"/>
              <a:cs typeface="Arial" pitchFamily="34" charset="0"/>
            </a:endParaRPr>
          </a:p>
        </p:txBody>
      </p:sp>
    </p:spTree>
    <p:extLst>
      <p:ext uri="{BB962C8B-B14F-4D97-AF65-F5344CB8AC3E}">
        <p14:creationId xmlns:p14="http://schemas.microsoft.com/office/powerpoint/2010/main" val="3067421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18434" y="1506538"/>
            <a:ext cx="9144000" cy="861774"/>
          </a:xfrm>
          <a:prstGeom prst="rect">
            <a:avLst/>
          </a:prstGeom>
        </p:spPr>
        <p:txBody>
          <a:bodyPr>
            <a:spAutoFit/>
          </a:bodyPr>
          <a:lstStyle/>
          <a:p>
            <a:pPr algn="ctr" fontAlgn="auto">
              <a:spcBef>
                <a:spcPts val="0"/>
              </a:spcBef>
              <a:spcAft>
                <a:spcPts val="0"/>
              </a:spcAft>
              <a:defRPr/>
            </a:pPr>
            <a:r>
              <a:rPr lang="es-ES_tradnl" sz="2500" b="1" dirty="0">
                <a:latin typeface="Arial" pitchFamily="34" charset="0"/>
                <a:ea typeface="+mj-ea"/>
                <a:cs typeface="Arial" pitchFamily="34" charset="0"/>
              </a:rPr>
              <a:t>DOCUMENTOS  QUE DEBEN PRESENTAR </a:t>
            </a:r>
            <a:br>
              <a:rPr lang="es-ES_tradnl" sz="2500" b="1" dirty="0">
                <a:latin typeface="Arial" pitchFamily="34" charset="0"/>
                <a:ea typeface="+mj-ea"/>
                <a:cs typeface="Arial" pitchFamily="34" charset="0"/>
              </a:rPr>
            </a:br>
            <a:r>
              <a:rPr lang="es-ES_tradnl" sz="2500" b="1" dirty="0">
                <a:latin typeface="Arial" pitchFamily="34" charset="0"/>
                <a:ea typeface="+mj-ea"/>
                <a:cs typeface="Arial" pitchFamily="34" charset="0"/>
              </a:rPr>
              <a:t>ANTE LA ENTIDAD</a:t>
            </a:r>
            <a:endParaRPr lang="es-CO" sz="2500" dirty="0">
              <a:latin typeface="Arial" pitchFamily="34" charset="0"/>
              <a:cs typeface="Arial" pitchFamily="34" charset="0"/>
            </a:endParaRPr>
          </a:p>
        </p:txBody>
      </p:sp>
      <p:sp>
        <p:nvSpPr>
          <p:cNvPr id="12" name="11 Rectángulo"/>
          <p:cNvSpPr/>
          <p:nvPr/>
        </p:nvSpPr>
        <p:spPr>
          <a:xfrm>
            <a:off x="811107" y="2564904"/>
            <a:ext cx="8286750" cy="4087273"/>
          </a:xfrm>
          <a:prstGeom prst="rect">
            <a:avLst/>
          </a:prstGeom>
          <a:solidFill>
            <a:schemeClr val="bg1"/>
          </a:solidFill>
        </p:spPr>
        <p:txBody>
          <a:bodyPr>
            <a:spAutoFit/>
          </a:bodyPr>
          <a:lstStyle/>
          <a:p>
            <a:pPr marL="731520" lvl="1" indent="-274320" algn="just" fontAlgn="auto">
              <a:lnSpc>
                <a:spcPct val="80000"/>
              </a:lnSpc>
              <a:spcBef>
                <a:spcPct val="20000"/>
              </a:spcBef>
              <a:spcAft>
                <a:spcPts val="0"/>
              </a:spcAft>
              <a:buClr>
                <a:srgbClr val="C00000"/>
              </a:buClr>
              <a:buSzPct val="85000"/>
              <a:defRPr/>
            </a:pPr>
            <a:r>
              <a:rPr lang="es-ES_tradnl" sz="2200" b="1" dirty="0">
                <a:solidFill>
                  <a:srgbClr val="C00000"/>
                </a:solidFill>
                <a:latin typeface="+mj-lt"/>
                <a:cs typeface="Cordia New" pitchFamily="34" charset="-34"/>
              </a:rPr>
              <a:t>- </a:t>
            </a:r>
            <a:r>
              <a:rPr lang="es-ES_tradnl" sz="2200" b="1" dirty="0" smtClean="0">
                <a:solidFill>
                  <a:srgbClr val="C00000"/>
                </a:solidFill>
                <a:latin typeface="+mj-lt"/>
                <a:cs typeface="Cordia New" pitchFamily="34" charset="-34"/>
              </a:rPr>
              <a:t>  </a:t>
            </a:r>
            <a:r>
              <a:rPr lang="es-ES_tradnl" sz="1500" dirty="0" smtClean="0">
                <a:solidFill>
                  <a:prstClr val="black"/>
                </a:solidFill>
                <a:latin typeface="Arial" pitchFamily="34" charset="0"/>
                <a:cs typeface="Arial" pitchFamily="34" charset="0"/>
              </a:rPr>
              <a:t>Carta </a:t>
            </a:r>
            <a:r>
              <a:rPr lang="es-ES_tradnl" sz="1500" dirty="0">
                <a:solidFill>
                  <a:prstClr val="black"/>
                </a:solidFill>
                <a:latin typeface="Arial" pitchFamily="34" charset="0"/>
                <a:cs typeface="Arial" pitchFamily="34" charset="0"/>
              </a:rPr>
              <a:t>de Presentación</a:t>
            </a:r>
          </a:p>
          <a:p>
            <a:pPr marL="731520" lvl="1" indent="-274320" algn="just" fontAlgn="auto">
              <a:lnSpc>
                <a:spcPct val="80000"/>
              </a:lnSpc>
              <a:spcBef>
                <a:spcPct val="20000"/>
              </a:spcBef>
              <a:spcAft>
                <a:spcPts val="0"/>
              </a:spcAft>
              <a:buClr>
                <a:srgbClr val="C00000"/>
              </a:buClr>
              <a:buSzPct val="85000"/>
              <a:buFontTx/>
              <a:buChar char="-"/>
              <a:defRPr/>
            </a:pPr>
            <a:r>
              <a:rPr lang="es-ES_tradnl" sz="1500" dirty="0">
                <a:solidFill>
                  <a:prstClr val="black">
                    <a:lumMod val="85000"/>
                    <a:lumOff val="15000"/>
                  </a:prstClr>
                </a:solidFill>
                <a:latin typeface="Arial" pitchFamily="34" charset="0"/>
                <a:cs typeface="Arial" pitchFamily="34" charset="0"/>
              </a:rPr>
              <a:t>Planilla de control de horas.</a:t>
            </a:r>
          </a:p>
          <a:p>
            <a:pPr marL="731520" lvl="1" indent="-274320" algn="just" fontAlgn="auto">
              <a:lnSpc>
                <a:spcPct val="80000"/>
              </a:lnSpc>
              <a:spcBef>
                <a:spcPct val="20000"/>
              </a:spcBef>
              <a:spcAft>
                <a:spcPts val="0"/>
              </a:spcAft>
              <a:buClr>
                <a:srgbClr val="C00000"/>
              </a:buClr>
              <a:buSzPct val="85000"/>
              <a:buFontTx/>
              <a:buChar char="-"/>
              <a:defRPr/>
            </a:pPr>
            <a:r>
              <a:rPr lang="es-ES_tradnl" sz="1500" dirty="0">
                <a:solidFill>
                  <a:prstClr val="black"/>
                </a:solidFill>
                <a:latin typeface="Arial" pitchFamily="34" charset="0"/>
                <a:cs typeface="Arial" pitchFamily="34" charset="0"/>
              </a:rPr>
              <a:t>Carta  de Compromiso (práctica extra convenio</a:t>
            </a:r>
            <a:r>
              <a:rPr lang="es-ES_tradnl" sz="1500" dirty="0" smtClean="0">
                <a:solidFill>
                  <a:prstClr val="black"/>
                </a:solidFill>
                <a:latin typeface="Arial" pitchFamily="34" charset="0"/>
                <a:cs typeface="Arial" pitchFamily="34" charset="0"/>
              </a:rPr>
              <a:t>).</a:t>
            </a:r>
          </a:p>
          <a:p>
            <a:pPr marL="731520" lvl="1" indent="-274320" algn="just" fontAlgn="auto">
              <a:lnSpc>
                <a:spcPct val="80000"/>
              </a:lnSpc>
              <a:spcBef>
                <a:spcPct val="20000"/>
              </a:spcBef>
              <a:spcAft>
                <a:spcPts val="0"/>
              </a:spcAft>
              <a:buClr>
                <a:srgbClr val="C00000"/>
              </a:buClr>
              <a:buSzPct val="85000"/>
              <a:buFontTx/>
              <a:buChar char="-"/>
              <a:defRPr/>
            </a:pPr>
            <a:endParaRPr lang="es-ES_tradnl" sz="1500" dirty="0">
              <a:solidFill>
                <a:prstClr val="black"/>
              </a:solidFill>
              <a:latin typeface="Arial" pitchFamily="34" charset="0"/>
              <a:cs typeface="Arial" pitchFamily="34" charset="0"/>
            </a:endParaRPr>
          </a:p>
          <a:p>
            <a:pPr marL="274320" indent="-274320" algn="just" fontAlgn="auto">
              <a:lnSpc>
                <a:spcPct val="80000"/>
              </a:lnSpc>
              <a:spcBef>
                <a:spcPct val="20000"/>
              </a:spcBef>
              <a:spcAft>
                <a:spcPts val="0"/>
              </a:spcAft>
              <a:buClr>
                <a:srgbClr val="C00000"/>
              </a:buClr>
              <a:buSzPct val="85000"/>
              <a:buFont typeface="Wingdings" pitchFamily="2" charset="2"/>
              <a:buChar char="v"/>
              <a:defRPr/>
            </a:pPr>
            <a:r>
              <a:rPr lang="es-ES_tradnl" sz="1500" dirty="0" smtClean="0">
                <a:solidFill>
                  <a:prstClr val="black"/>
                </a:solidFill>
                <a:latin typeface="Arial" pitchFamily="34" charset="0"/>
                <a:cs typeface="Arial" pitchFamily="34" charset="0"/>
              </a:rPr>
              <a:t>Recoger </a:t>
            </a:r>
            <a:r>
              <a:rPr lang="es-ES_tradnl" sz="1500" dirty="0">
                <a:solidFill>
                  <a:prstClr val="black"/>
                </a:solidFill>
                <a:latin typeface="Arial" pitchFamily="34" charset="0"/>
                <a:cs typeface="Arial" pitchFamily="34" charset="0"/>
              </a:rPr>
              <a:t>estos documentos desde el </a:t>
            </a:r>
            <a:r>
              <a:rPr lang="es-ES_tradnl" sz="1500" b="1" dirty="0" smtClean="0">
                <a:solidFill>
                  <a:srgbClr val="FF0000"/>
                </a:solidFill>
                <a:latin typeface="Arial" pitchFamily="34" charset="0"/>
                <a:cs typeface="Arial" pitchFamily="34" charset="0"/>
              </a:rPr>
              <a:t>miércoles 11 </a:t>
            </a:r>
            <a:r>
              <a:rPr lang="es-ES_tradnl" sz="1500" dirty="0" smtClean="0">
                <a:solidFill>
                  <a:prstClr val="black"/>
                </a:solidFill>
                <a:latin typeface="Arial" pitchFamily="34" charset="0"/>
                <a:cs typeface="Arial" pitchFamily="34" charset="0"/>
              </a:rPr>
              <a:t>hasta </a:t>
            </a:r>
            <a:r>
              <a:rPr lang="es-ES_tradnl" sz="1500" dirty="0">
                <a:solidFill>
                  <a:prstClr val="black"/>
                </a:solidFill>
                <a:latin typeface="Arial" pitchFamily="34" charset="0"/>
                <a:cs typeface="Arial" pitchFamily="34" charset="0"/>
              </a:rPr>
              <a:t>el </a:t>
            </a:r>
            <a:r>
              <a:rPr lang="es-ES_tradnl" sz="1500" b="1" dirty="0" smtClean="0">
                <a:solidFill>
                  <a:srgbClr val="FF0000"/>
                </a:solidFill>
                <a:latin typeface="Arial" pitchFamily="34" charset="0"/>
                <a:cs typeface="Arial" pitchFamily="34" charset="0"/>
              </a:rPr>
              <a:t>viernes 13 de febrero</a:t>
            </a:r>
            <a:r>
              <a:rPr lang="es-ES_tradnl" sz="1500" dirty="0" smtClean="0">
                <a:solidFill>
                  <a:prstClr val="black"/>
                </a:solidFill>
                <a:latin typeface="Arial" pitchFamily="34" charset="0"/>
                <a:cs typeface="Arial" pitchFamily="34" charset="0"/>
              </a:rPr>
              <a:t>, </a:t>
            </a:r>
            <a:r>
              <a:rPr lang="es-ES_tradnl" sz="1500" dirty="0">
                <a:solidFill>
                  <a:prstClr val="black"/>
                </a:solidFill>
                <a:latin typeface="Arial" pitchFamily="34" charset="0"/>
                <a:cs typeface="Arial" pitchFamily="34" charset="0"/>
              </a:rPr>
              <a:t>en la Coordinación de Práctica </a:t>
            </a:r>
            <a:r>
              <a:rPr lang="es-ES_tradnl" sz="1500" dirty="0" smtClean="0">
                <a:solidFill>
                  <a:prstClr val="black"/>
                </a:solidFill>
                <a:latin typeface="Arial" pitchFamily="34" charset="0"/>
                <a:cs typeface="Arial" pitchFamily="34" charset="0"/>
              </a:rPr>
              <a:t>Jurídica.</a:t>
            </a:r>
          </a:p>
          <a:p>
            <a:pPr algn="just" fontAlgn="auto">
              <a:lnSpc>
                <a:spcPct val="80000"/>
              </a:lnSpc>
              <a:spcBef>
                <a:spcPct val="20000"/>
              </a:spcBef>
              <a:spcAft>
                <a:spcPts val="0"/>
              </a:spcAft>
              <a:buClr>
                <a:srgbClr val="C00000"/>
              </a:buClr>
              <a:buSzPct val="85000"/>
              <a:defRPr/>
            </a:pPr>
            <a:endParaRPr lang="es-ES_tradnl" sz="1500" dirty="0">
              <a:solidFill>
                <a:prstClr val="black"/>
              </a:solidFill>
              <a:latin typeface="Arial" pitchFamily="34" charset="0"/>
              <a:cs typeface="Arial" pitchFamily="34" charset="0"/>
            </a:endParaRPr>
          </a:p>
          <a:p>
            <a:pPr marL="274320" indent="-274320" algn="just" fontAlgn="auto">
              <a:lnSpc>
                <a:spcPct val="80000"/>
              </a:lnSpc>
              <a:spcBef>
                <a:spcPct val="20000"/>
              </a:spcBef>
              <a:spcAft>
                <a:spcPts val="0"/>
              </a:spcAft>
              <a:buClr>
                <a:srgbClr val="C00000"/>
              </a:buClr>
              <a:buSzPct val="85000"/>
              <a:buFont typeface="Wingdings" pitchFamily="2" charset="2"/>
              <a:buChar char="v"/>
              <a:defRPr/>
            </a:pPr>
            <a:r>
              <a:rPr lang="es-ES_tradnl" sz="1500" dirty="0">
                <a:solidFill>
                  <a:prstClr val="black"/>
                </a:solidFill>
                <a:latin typeface="Arial" pitchFamily="34" charset="0"/>
                <a:cs typeface="Arial" pitchFamily="34" charset="0"/>
              </a:rPr>
              <a:t>Se publicará en la cartelera del Consultorio, los datos de todas las Entidades, dirección, teléfono y persona de contacto, para que el estudiante se comunique, organice una cita y se presente con la documentación suministrada para dar inicio a su práctica. </a:t>
            </a:r>
            <a:r>
              <a:rPr lang="es-ES_tradnl" sz="1500" b="1" u="sng" dirty="0">
                <a:solidFill>
                  <a:srgbClr val="FF0000"/>
                </a:solidFill>
                <a:latin typeface="Arial" pitchFamily="34" charset="0"/>
                <a:cs typeface="Arial" pitchFamily="34" charset="0"/>
              </a:rPr>
              <a:t>El plazo máximo de inicio es el </a:t>
            </a:r>
            <a:r>
              <a:rPr lang="es-ES_tradnl" sz="1500" b="1" u="sng" dirty="0" smtClean="0">
                <a:solidFill>
                  <a:srgbClr val="FF0000"/>
                </a:solidFill>
                <a:latin typeface="Arial" pitchFamily="34" charset="0"/>
                <a:cs typeface="Arial" pitchFamily="34" charset="0"/>
              </a:rPr>
              <a:t>martes 17 de febrero de 2015</a:t>
            </a:r>
            <a:r>
              <a:rPr lang="es-ES_tradnl" sz="1500" b="1" u="sng" dirty="0" smtClean="0">
                <a:solidFill>
                  <a:prstClr val="black"/>
                </a:solidFill>
                <a:latin typeface="Arial" pitchFamily="34" charset="0"/>
                <a:cs typeface="Arial" pitchFamily="34" charset="0"/>
              </a:rPr>
              <a:t>.</a:t>
            </a:r>
          </a:p>
          <a:p>
            <a:pPr marL="274320" indent="-274320" algn="just" fontAlgn="auto">
              <a:lnSpc>
                <a:spcPct val="80000"/>
              </a:lnSpc>
              <a:spcBef>
                <a:spcPct val="20000"/>
              </a:spcBef>
              <a:spcAft>
                <a:spcPts val="0"/>
              </a:spcAft>
              <a:buClr>
                <a:srgbClr val="C00000"/>
              </a:buClr>
              <a:buSzPct val="85000"/>
              <a:buFont typeface="Wingdings" pitchFamily="2" charset="2"/>
              <a:buChar char="v"/>
              <a:defRPr/>
            </a:pPr>
            <a:endParaRPr lang="es-ES_tradnl" sz="1500" u="sng" dirty="0">
              <a:solidFill>
                <a:prstClr val="black"/>
              </a:solidFill>
              <a:latin typeface="Arial" pitchFamily="34" charset="0"/>
              <a:cs typeface="Arial" pitchFamily="34" charset="0"/>
            </a:endParaRPr>
          </a:p>
          <a:p>
            <a:pPr marL="274320" indent="-274320" algn="just" fontAlgn="auto">
              <a:lnSpc>
                <a:spcPct val="80000"/>
              </a:lnSpc>
              <a:spcBef>
                <a:spcPct val="20000"/>
              </a:spcBef>
              <a:spcAft>
                <a:spcPts val="0"/>
              </a:spcAft>
              <a:buClr>
                <a:srgbClr val="C00000"/>
              </a:buClr>
              <a:buSzPct val="85000"/>
              <a:buFont typeface="Wingdings" pitchFamily="2" charset="2"/>
              <a:buChar char="v"/>
              <a:defRPr/>
            </a:pPr>
            <a:r>
              <a:rPr lang="es-CO" sz="1500" u="sng" dirty="0">
                <a:solidFill>
                  <a:prstClr val="black"/>
                </a:solidFill>
                <a:latin typeface="Arial" pitchFamily="34" charset="0"/>
                <a:cs typeface="Arial" pitchFamily="34" charset="0"/>
              </a:rPr>
              <a:t>El estudiante deberá entregar a la Coordinación de Práctica Jurídica, el recibido por parte de la Entidad de su carta de presentación, a más tardar el día </a:t>
            </a:r>
            <a:r>
              <a:rPr lang="es-CO" sz="1500" b="1" u="sng" dirty="0" smtClean="0">
                <a:solidFill>
                  <a:srgbClr val="FF0000"/>
                </a:solidFill>
                <a:latin typeface="Arial" pitchFamily="34" charset="0"/>
                <a:cs typeface="Arial" pitchFamily="34" charset="0"/>
              </a:rPr>
              <a:t>miércoles 18 </a:t>
            </a:r>
            <a:r>
              <a:rPr lang="es-CO" sz="1500" b="1" u="sng" dirty="0">
                <a:solidFill>
                  <a:srgbClr val="FF0000"/>
                </a:solidFill>
                <a:latin typeface="Arial" pitchFamily="34" charset="0"/>
                <a:cs typeface="Arial" pitchFamily="34" charset="0"/>
              </a:rPr>
              <a:t>de </a:t>
            </a:r>
            <a:r>
              <a:rPr lang="es-CO" sz="1500" b="1" u="sng" dirty="0" smtClean="0">
                <a:solidFill>
                  <a:srgbClr val="FF0000"/>
                </a:solidFill>
                <a:latin typeface="Arial" pitchFamily="34" charset="0"/>
                <a:cs typeface="Arial" pitchFamily="34" charset="0"/>
              </a:rPr>
              <a:t>febrero de 2015</a:t>
            </a:r>
            <a:r>
              <a:rPr lang="es-CO" sz="1500" u="sng" dirty="0" smtClean="0">
                <a:solidFill>
                  <a:prstClr val="black"/>
                </a:solidFill>
                <a:latin typeface="Arial" pitchFamily="34" charset="0"/>
                <a:cs typeface="Arial" pitchFamily="34" charset="0"/>
              </a:rPr>
              <a:t>. </a:t>
            </a:r>
            <a:r>
              <a:rPr lang="es-CO" sz="1500" u="sng" dirty="0">
                <a:solidFill>
                  <a:prstClr val="black"/>
                </a:solidFill>
                <a:latin typeface="Arial" pitchFamily="34" charset="0"/>
                <a:cs typeface="Arial" pitchFamily="34" charset="0"/>
              </a:rPr>
              <a:t>Si no cumplen se les baja un punto a la nota</a:t>
            </a:r>
            <a:r>
              <a:rPr lang="es-CO" sz="1500" u="sng" dirty="0" smtClean="0">
                <a:solidFill>
                  <a:prstClr val="black"/>
                </a:solidFill>
                <a:latin typeface="Arial" pitchFamily="34" charset="0"/>
                <a:cs typeface="Arial" pitchFamily="34" charset="0"/>
              </a:rPr>
              <a:t>.</a:t>
            </a:r>
          </a:p>
          <a:p>
            <a:pPr algn="just" fontAlgn="auto">
              <a:lnSpc>
                <a:spcPct val="80000"/>
              </a:lnSpc>
              <a:spcBef>
                <a:spcPct val="20000"/>
              </a:spcBef>
              <a:spcAft>
                <a:spcPts val="0"/>
              </a:spcAft>
              <a:buClr>
                <a:srgbClr val="C00000"/>
              </a:buClr>
              <a:buSzPct val="85000"/>
              <a:defRPr/>
            </a:pPr>
            <a:endParaRPr lang="es-CO" sz="1500" u="sng" dirty="0">
              <a:solidFill>
                <a:prstClr val="black"/>
              </a:solidFill>
              <a:latin typeface="Arial" pitchFamily="34" charset="0"/>
              <a:cs typeface="Arial" pitchFamily="34" charset="0"/>
            </a:endParaRPr>
          </a:p>
          <a:p>
            <a:pPr marL="274320" indent="-274320" algn="just" fontAlgn="auto">
              <a:lnSpc>
                <a:spcPct val="80000"/>
              </a:lnSpc>
              <a:spcBef>
                <a:spcPct val="20000"/>
              </a:spcBef>
              <a:spcAft>
                <a:spcPts val="0"/>
              </a:spcAft>
              <a:buClr>
                <a:srgbClr val="C00000"/>
              </a:buClr>
              <a:buSzPct val="85000"/>
              <a:buFont typeface="Wingdings" pitchFamily="2" charset="2"/>
              <a:buChar char="v"/>
              <a:defRPr/>
            </a:pPr>
            <a:r>
              <a:rPr lang="es-CO" sz="1500" u="sng" dirty="0">
                <a:solidFill>
                  <a:prstClr val="black"/>
                </a:solidFill>
                <a:latin typeface="Arial" pitchFamily="34" charset="0"/>
                <a:cs typeface="Arial" pitchFamily="34" charset="0"/>
              </a:rPr>
              <a:t>Ese mismo día deberá informar el Horario en el que desarrollará la Práctica.</a:t>
            </a:r>
          </a:p>
          <a:p>
            <a:pPr algn="just" fontAlgn="auto">
              <a:lnSpc>
                <a:spcPct val="80000"/>
              </a:lnSpc>
              <a:spcBef>
                <a:spcPct val="20000"/>
              </a:spcBef>
              <a:spcAft>
                <a:spcPts val="0"/>
              </a:spcAft>
              <a:buClr>
                <a:srgbClr val="C00000"/>
              </a:buClr>
              <a:buSzPct val="85000"/>
              <a:defRPr/>
            </a:pPr>
            <a:endParaRPr lang="es-ES_tradnl" sz="2000" u="sng"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577457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19568" y="1268760"/>
            <a:ext cx="9144000" cy="861774"/>
          </a:xfrm>
          <a:prstGeom prst="rect">
            <a:avLst/>
          </a:prstGeom>
        </p:spPr>
        <p:txBody>
          <a:bodyPr>
            <a:spAutoFit/>
          </a:bodyPr>
          <a:lstStyle/>
          <a:p>
            <a:pPr algn="ctr" fontAlgn="auto">
              <a:spcBef>
                <a:spcPts val="0"/>
              </a:spcBef>
              <a:spcAft>
                <a:spcPts val="0"/>
              </a:spcAft>
              <a:defRPr/>
            </a:pPr>
            <a:r>
              <a:rPr lang="es-ES_tradnl" sz="2500" b="1" dirty="0">
                <a:latin typeface="Arial" pitchFamily="34" charset="0"/>
                <a:ea typeface="+mj-ea"/>
                <a:cs typeface="Arial" pitchFamily="34" charset="0"/>
              </a:rPr>
              <a:t>DOCUMENTOS  QUE DEBEN PRESENTAR </a:t>
            </a:r>
            <a:br>
              <a:rPr lang="es-ES_tradnl" sz="2500" b="1" dirty="0">
                <a:latin typeface="Arial" pitchFamily="34" charset="0"/>
                <a:ea typeface="+mj-ea"/>
                <a:cs typeface="Arial" pitchFamily="34" charset="0"/>
              </a:rPr>
            </a:br>
            <a:r>
              <a:rPr lang="es-ES_tradnl" sz="2500" b="1" dirty="0">
                <a:latin typeface="Arial" pitchFamily="34" charset="0"/>
                <a:ea typeface="+mj-ea"/>
                <a:cs typeface="Arial" pitchFamily="34" charset="0"/>
              </a:rPr>
              <a:t>ANTE LA ENTIDAD</a:t>
            </a:r>
            <a:endParaRPr lang="es-CO" sz="2500" dirty="0">
              <a:latin typeface="Arial" pitchFamily="34" charset="0"/>
              <a:cs typeface="Arial" pitchFamily="34" charset="0"/>
            </a:endParaRPr>
          </a:p>
        </p:txBody>
      </p:sp>
      <p:sp>
        <p:nvSpPr>
          <p:cNvPr id="12" name="11 Rectángulo"/>
          <p:cNvSpPr/>
          <p:nvPr/>
        </p:nvSpPr>
        <p:spPr>
          <a:xfrm>
            <a:off x="757504" y="3003816"/>
            <a:ext cx="8286750" cy="2055947"/>
          </a:xfrm>
          <a:prstGeom prst="rect">
            <a:avLst/>
          </a:prstGeom>
          <a:solidFill>
            <a:schemeClr val="bg1"/>
          </a:solidFill>
        </p:spPr>
        <p:txBody>
          <a:bodyPr>
            <a:spAutoFit/>
          </a:bodyPr>
          <a:lstStyle/>
          <a:p>
            <a:pPr marL="274320" indent="-274320" algn="just">
              <a:lnSpc>
                <a:spcPct val="80000"/>
              </a:lnSpc>
              <a:spcBef>
                <a:spcPct val="20000"/>
              </a:spcBef>
              <a:buClr>
                <a:srgbClr val="C00000"/>
              </a:buClr>
              <a:buSzPct val="85000"/>
              <a:defRPr/>
            </a:pPr>
            <a:r>
              <a:rPr lang="es-ES_tradnl" sz="2200" dirty="0" smtClean="0">
                <a:solidFill>
                  <a:prstClr val="black"/>
                </a:solidFill>
                <a:latin typeface="Arial" pitchFamily="34" charset="0"/>
                <a:cs typeface="Arial" pitchFamily="34" charset="0"/>
              </a:rPr>
              <a:t>	En la semana del 6 al 10 de abril se </a:t>
            </a:r>
            <a:r>
              <a:rPr lang="es-ES_tradnl" sz="2200" dirty="0">
                <a:solidFill>
                  <a:prstClr val="black"/>
                </a:solidFill>
                <a:latin typeface="Arial" pitchFamily="34" charset="0"/>
                <a:cs typeface="Arial" pitchFamily="34" charset="0"/>
              </a:rPr>
              <a:t>les enviará por </a:t>
            </a:r>
            <a:r>
              <a:rPr lang="es-ES_tradnl" sz="2200" dirty="0" smtClean="0">
                <a:solidFill>
                  <a:prstClr val="black"/>
                </a:solidFill>
                <a:latin typeface="Arial" pitchFamily="34" charset="0"/>
                <a:cs typeface="Arial" pitchFamily="34" charset="0"/>
              </a:rPr>
              <a:t>mail los </a:t>
            </a:r>
            <a:r>
              <a:rPr lang="es-ES_tradnl" sz="2200" dirty="0">
                <a:solidFill>
                  <a:prstClr val="black"/>
                </a:solidFill>
                <a:latin typeface="Arial" pitchFamily="34" charset="0"/>
                <a:cs typeface="Arial" pitchFamily="34" charset="0"/>
              </a:rPr>
              <a:t>siguientes </a:t>
            </a:r>
            <a:r>
              <a:rPr lang="es-ES_tradnl" sz="2200" dirty="0" smtClean="0">
                <a:solidFill>
                  <a:prstClr val="black"/>
                </a:solidFill>
                <a:latin typeface="Arial" pitchFamily="34" charset="0"/>
                <a:cs typeface="Arial" pitchFamily="34" charset="0"/>
              </a:rPr>
              <a:t>documentos, los cuales deberán diligenciar y allegarlos a la Coordinación de Práctica Jurídica: </a:t>
            </a:r>
          </a:p>
          <a:p>
            <a:pPr marL="274320" indent="-274320" algn="just">
              <a:lnSpc>
                <a:spcPct val="80000"/>
              </a:lnSpc>
              <a:spcBef>
                <a:spcPct val="20000"/>
              </a:spcBef>
              <a:buClr>
                <a:srgbClr val="C00000"/>
              </a:buClr>
              <a:buSzPct val="85000"/>
              <a:defRPr/>
            </a:pPr>
            <a:endParaRPr lang="es-ES_tradnl" sz="2200" dirty="0">
              <a:solidFill>
                <a:prstClr val="black"/>
              </a:solidFill>
              <a:latin typeface="Arial" pitchFamily="34" charset="0"/>
              <a:cs typeface="Arial" pitchFamily="34" charset="0"/>
            </a:endParaRPr>
          </a:p>
          <a:p>
            <a:pPr marL="731520" lvl="1" indent="-274320" algn="just" fontAlgn="auto">
              <a:spcBef>
                <a:spcPct val="20000"/>
              </a:spcBef>
              <a:spcAft>
                <a:spcPts val="0"/>
              </a:spcAft>
              <a:buClr>
                <a:srgbClr val="C00000"/>
              </a:buClr>
              <a:buSzPct val="85000"/>
              <a:buFont typeface="Brush Script MT" pitchFamily="66" charset="0"/>
              <a:buChar char="O"/>
              <a:defRPr/>
            </a:pPr>
            <a:r>
              <a:rPr lang="es-CO" sz="2200" dirty="0">
                <a:solidFill>
                  <a:prstClr val="black"/>
                </a:solidFill>
                <a:latin typeface="Arial" pitchFamily="34" charset="0"/>
                <a:cs typeface="Arial" pitchFamily="34" charset="0"/>
              </a:rPr>
              <a:t>Hoja control – encuesta a entidades</a:t>
            </a:r>
          </a:p>
          <a:p>
            <a:pPr marL="731520" lvl="1" indent="-274320" algn="just" fontAlgn="auto">
              <a:spcBef>
                <a:spcPct val="20000"/>
              </a:spcBef>
              <a:spcAft>
                <a:spcPts val="0"/>
              </a:spcAft>
              <a:buClr>
                <a:srgbClr val="C00000"/>
              </a:buClr>
              <a:buSzPct val="85000"/>
              <a:buFont typeface="Brush Script MT" pitchFamily="66" charset="0"/>
              <a:buChar char="O"/>
              <a:defRPr/>
            </a:pPr>
            <a:r>
              <a:rPr lang="es-CO" sz="2200" dirty="0">
                <a:solidFill>
                  <a:prstClr val="black"/>
                </a:solidFill>
                <a:latin typeface="Arial" pitchFamily="34" charset="0"/>
                <a:cs typeface="Arial" pitchFamily="34" charset="0"/>
              </a:rPr>
              <a:t>Hoja control –encuesta a </a:t>
            </a:r>
            <a:r>
              <a:rPr lang="es-CO" sz="2200" dirty="0" smtClean="0">
                <a:solidFill>
                  <a:prstClr val="black"/>
                </a:solidFill>
                <a:latin typeface="Arial" pitchFamily="34" charset="0"/>
                <a:cs typeface="Arial" pitchFamily="34" charset="0"/>
              </a:rPr>
              <a:t>estudiante</a:t>
            </a:r>
            <a:endParaRPr lang="es-CO" sz="2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577457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19568" y="1268760"/>
            <a:ext cx="9144000" cy="861774"/>
          </a:xfrm>
          <a:prstGeom prst="rect">
            <a:avLst/>
          </a:prstGeom>
        </p:spPr>
        <p:txBody>
          <a:bodyPr>
            <a:spAutoFit/>
          </a:bodyPr>
          <a:lstStyle/>
          <a:p>
            <a:pPr algn="ctr" fontAlgn="auto">
              <a:spcBef>
                <a:spcPts val="0"/>
              </a:spcBef>
              <a:spcAft>
                <a:spcPts val="0"/>
              </a:spcAft>
              <a:defRPr/>
            </a:pPr>
            <a:r>
              <a:rPr lang="es-ES_tradnl" sz="2500" b="1" dirty="0">
                <a:latin typeface="Arial" pitchFamily="34" charset="0"/>
                <a:ea typeface="+mj-ea"/>
                <a:cs typeface="Arial" pitchFamily="34" charset="0"/>
              </a:rPr>
              <a:t>DOCUMENTOS  QUE DEBEN PRESENTAR </a:t>
            </a:r>
            <a:br>
              <a:rPr lang="es-ES_tradnl" sz="2500" b="1" dirty="0">
                <a:latin typeface="Arial" pitchFamily="34" charset="0"/>
                <a:ea typeface="+mj-ea"/>
                <a:cs typeface="Arial" pitchFamily="34" charset="0"/>
              </a:rPr>
            </a:br>
            <a:r>
              <a:rPr lang="es-ES_tradnl" sz="2500" b="1" dirty="0">
                <a:latin typeface="Arial" pitchFamily="34" charset="0"/>
                <a:ea typeface="+mj-ea"/>
                <a:cs typeface="Arial" pitchFamily="34" charset="0"/>
              </a:rPr>
              <a:t>ANTE </a:t>
            </a:r>
            <a:r>
              <a:rPr lang="es-ES_tradnl" sz="2500" b="1" dirty="0" smtClean="0">
                <a:latin typeface="Arial" pitchFamily="34" charset="0"/>
                <a:ea typeface="+mj-ea"/>
                <a:cs typeface="Arial" pitchFamily="34" charset="0"/>
              </a:rPr>
              <a:t>LA ENTIDAD</a:t>
            </a:r>
            <a:endParaRPr lang="es-CO" sz="2500" dirty="0">
              <a:latin typeface="Arial" pitchFamily="34" charset="0"/>
              <a:cs typeface="Arial" pitchFamily="34" charset="0"/>
            </a:endParaRPr>
          </a:p>
        </p:txBody>
      </p:sp>
      <p:sp>
        <p:nvSpPr>
          <p:cNvPr id="12" name="11 Rectángulo"/>
          <p:cNvSpPr/>
          <p:nvPr/>
        </p:nvSpPr>
        <p:spPr>
          <a:xfrm>
            <a:off x="757504" y="3003816"/>
            <a:ext cx="8286750" cy="2597634"/>
          </a:xfrm>
          <a:prstGeom prst="rect">
            <a:avLst/>
          </a:prstGeom>
          <a:solidFill>
            <a:schemeClr val="bg1"/>
          </a:solidFill>
        </p:spPr>
        <p:txBody>
          <a:bodyPr>
            <a:spAutoFit/>
          </a:bodyPr>
          <a:lstStyle/>
          <a:p>
            <a:pPr marL="274320" indent="-274320" algn="just">
              <a:lnSpc>
                <a:spcPct val="80000"/>
              </a:lnSpc>
              <a:spcBef>
                <a:spcPct val="20000"/>
              </a:spcBef>
              <a:buClr>
                <a:srgbClr val="C00000"/>
              </a:buClr>
              <a:buSzPct val="85000"/>
              <a:defRPr/>
            </a:pPr>
            <a:r>
              <a:rPr lang="es-ES_tradnl" sz="2200" dirty="0" smtClean="0">
                <a:solidFill>
                  <a:prstClr val="black"/>
                </a:solidFill>
                <a:latin typeface="Arial" pitchFamily="34" charset="0"/>
                <a:cs typeface="Arial" pitchFamily="34" charset="0"/>
              </a:rPr>
              <a:t>	En la semana del 20 al 24 de abril se </a:t>
            </a:r>
            <a:r>
              <a:rPr lang="es-ES_tradnl" sz="2200" dirty="0">
                <a:solidFill>
                  <a:prstClr val="black"/>
                </a:solidFill>
                <a:latin typeface="Arial" pitchFamily="34" charset="0"/>
                <a:cs typeface="Arial" pitchFamily="34" charset="0"/>
              </a:rPr>
              <a:t>les enviará por </a:t>
            </a:r>
            <a:r>
              <a:rPr lang="es-ES_tradnl" sz="2200" dirty="0" smtClean="0">
                <a:solidFill>
                  <a:prstClr val="black"/>
                </a:solidFill>
                <a:latin typeface="Arial" pitchFamily="34" charset="0"/>
                <a:cs typeface="Arial" pitchFamily="34" charset="0"/>
              </a:rPr>
              <a:t>mail los </a:t>
            </a:r>
            <a:r>
              <a:rPr lang="es-ES_tradnl" sz="2200" dirty="0">
                <a:solidFill>
                  <a:prstClr val="black"/>
                </a:solidFill>
                <a:latin typeface="Arial" pitchFamily="34" charset="0"/>
                <a:cs typeface="Arial" pitchFamily="34" charset="0"/>
              </a:rPr>
              <a:t>siguientes </a:t>
            </a:r>
            <a:r>
              <a:rPr lang="es-ES_tradnl" sz="2200" dirty="0" smtClean="0">
                <a:solidFill>
                  <a:prstClr val="black"/>
                </a:solidFill>
                <a:latin typeface="Arial" pitchFamily="34" charset="0"/>
                <a:cs typeface="Arial" pitchFamily="34" charset="0"/>
              </a:rPr>
              <a:t>documentos, los cuales deberán ser diligenciados por el jefe o superior inmediato (</a:t>
            </a:r>
            <a:r>
              <a:rPr lang="es-ES_tradnl" sz="2200" b="1" dirty="0" smtClean="0">
                <a:solidFill>
                  <a:prstClr val="black"/>
                </a:solidFill>
                <a:latin typeface="Arial" pitchFamily="34" charset="0"/>
                <a:cs typeface="Arial" pitchFamily="34" charset="0"/>
              </a:rPr>
              <a:t>en papel membretado</a:t>
            </a:r>
            <a:r>
              <a:rPr lang="es-ES_tradnl" sz="2200" dirty="0" smtClean="0">
                <a:solidFill>
                  <a:prstClr val="black"/>
                </a:solidFill>
                <a:latin typeface="Arial" pitchFamily="34" charset="0"/>
                <a:cs typeface="Arial" pitchFamily="34" charset="0"/>
              </a:rPr>
              <a:t>) y allegarlos a la Coordinación de Práctica Jurídica en físico </a:t>
            </a:r>
            <a:r>
              <a:rPr lang="es-ES_tradnl" sz="2200" b="1" dirty="0" smtClean="0">
                <a:solidFill>
                  <a:srgbClr val="FF0000"/>
                </a:solidFill>
                <a:latin typeface="Arial" pitchFamily="34" charset="0"/>
                <a:cs typeface="Arial" pitchFamily="34" charset="0"/>
              </a:rPr>
              <a:t>(plazo máximo 12/05/2015): </a:t>
            </a:r>
          </a:p>
          <a:p>
            <a:pPr marL="274320" indent="-274320" algn="just">
              <a:lnSpc>
                <a:spcPct val="80000"/>
              </a:lnSpc>
              <a:spcBef>
                <a:spcPct val="20000"/>
              </a:spcBef>
              <a:buClr>
                <a:srgbClr val="C00000"/>
              </a:buClr>
              <a:buSzPct val="85000"/>
              <a:defRPr/>
            </a:pPr>
            <a:endParaRPr lang="es-ES_tradnl" sz="2200" dirty="0">
              <a:solidFill>
                <a:prstClr val="black"/>
              </a:solidFill>
              <a:latin typeface="Arial" pitchFamily="34" charset="0"/>
              <a:cs typeface="Arial" pitchFamily="34" charset="0"/>
            </a:endParaRPr>
          </a:p>
          <a:p>
            <a:pPr marL="731520" lvl="1" indent="-274320" algn="just" fontAlgn="auto">
              <a:spcBef>
                <a:spcPct val="20000"/>
              </a:spcBef>
              <a:spcAft>
                <a:spcPts val="0"/>
              </a:spcAft>
              <a:buClr>
                <a:srgbClr val="C00000"/>
              </a:buClr>
              <a:buSzPct val="85000"/>
              <a:buFont typeface="Brush Script MT" pitchFamily="66" charset="0"/>
              <a:buChar char="O"/>
              <a:defRPr/>
            </a:pPr>
            <a:r>
              <a:rPr lang="es-CO" sz="2200" dirty="0" smtClean="0">
                <a:solidFill>
                  <a:prstClr val="black"/>
                </a:solidFill>
                <a:latin typeface="Arial" pitchFamily="34" charset="0"/>
                <a:cs typeface="Arial" pitchFamily="34" charset="0"/>
              </a:rPr>
              <a:t>Carta de finalización de práctica jurídica</a:t>
            </a:r>
          </a:p>
          <a:p>
            <a:pPr marL="731520" lvl="1" indent="-274320" algn="just" fontAlgn="auto">
              <a:spcBef>
                <a:spcPct val="20000"/>
              </a:spcBef>
              <a:spcAft>
                <a:spcPts val="0"/>
              </a:spcAft>
              <a:buClr>
                <a:srgbClr val="C00000"/>
              </a:buClr>
              <a:buSzPct val="85000"/>
              <a:buFont typeface="Brush Script MT" pitchFamily="66" charset="0"/>
              <a:buChar char="O"/>
              <a:defRPr/>
            </a:pPr>
            <a:r>
              <a:rPr lang="es-CO" sz="2200" dirty="0" smtClean="0">
                <a:solidFill>
                  <a:prstClr val="black"/>
                </a:solidFill>
                <a:latin typeface="Arial" pitchFamily="34" charset="0"/>
                <a:cs typeface="Arial" pitchFamily="34" charset="0"/>
              </a:rPr>
              <a:t>Evaluación de desempeño</a:t>
            </a:r>
            <a:endParaRPr lang="es-CO" sz="22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0388293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3510510925"/>
              </p:ext>
            </p:extLst>
          </p:nvPr>
        </p:nvGraphicFramePr>
        <p:xfrm>
          <a:off x="457200" y="1600200"/>
          <a:ext cx="8229600" cy="370840"/>
        </p:xfrm>
        <a:graphic>
          <a:graphicData uri="http://schemas.openxmlformats.org/drawingml/2006/table">
            <a:tbl>
              <a:tblPr firstRow="1" bandRow="1">
                <a:tableStyleId>{5C22544A-7EE6-4342-B048-85BDC9FD1C3A}</a:tableStyleId>
              </a:tblPr>
              <a:tblGrid>
                <a:gridCol w="4114800"/>
                <a:gridCol w="4114800"/>
              </a:tblGrid>
              <a:tr h="370840">
                <a:tc>
                  <a:txBody>
                    <a:bodyPr/>
                    <a:lstStyle/>
                    <a:p>
                      <a:endParaRPr lang="es-CO" dirty="0"/>
                    </a:p>
                  </a:txBody>
                  <a:tcPr/>
                </a:tc>
                <a:tc>
                  <a:txBody>
                    <a:bodyPr/>
                    <a:lstStyle/>
                    <a:p>
                      <a:endParaRPr lang="es-CO"/>
                    </a:p>
                  </a:txBody>
                  <a:tcPr/>
                </a:tc>
              </a:tr>
            </a:tbl>
          </a:graphicData>
        </a:graphic>
      </p:graphicFrame>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3445636" y="1152355"/>
            <a:ext cx="2262158" cy="707886"/>
          </a:xfrm>
          <a:prstGeom prst="rect">
            <a:avLst/>
          </a:prstGeom>
        </p:spPr>
        <p:txBody>
          <a:bodyPr wrap="none">
            <a:spAutoFit/>
          </a:bodyPr>
          <a:lstStyle/>
          <a:p>
            <a:pPr fontAlgn="auto">
              <a:spcBef>
                <a:spcPts val="0"/>
              </a:spcBef>
              <a:spcAft>
                <a:spcPts val="0"/>
              </a:spcAft>
              <a:defRPr/>
            </a:pPr>
            <a:r>
              <a:rPr lang="es-ES_tradnl" sz="4000" b="1" dirty="0">
                <a:latin typeface="Arial" pitchFamily="34" charset="0"/>
                <a:ea typeface="+mj-ea"/>
                <a:cs typeface="Arial" pitchFamily="34" charset="0"/>
              </a:rPr>
              <a:t>PLAZOS</a:t>
            </a:r>
            <a:endParaRPr lang="es-CO" sz="4000" dirty="0">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413904065"/>
              </p:ext>
            </p:extLst>
          </p:nvPr>
        </p:nvGraphicFramePr>
        <p:xfrm>
          <a:off x="1236958" y="1860241"/>
          <a:ext cx="7338989" cy="4590815"/>
        </p:xfrm>
        <a:graphic>
          <a:graphicData uri="http://schemas.openxmlformats.org/drawingml/2006/table">
            <a:tbl>
              <a:tblPr firstRow="1" bandRow="1">
                <a:tableStyleId>{8A107856-5554-42FB-B03E-39F5DBC370BA}</a:tableStyleId>
              </a:tblPr>
              <a:tblGrid>
                <a:gridCol w="1949768"/>
                <a:gridCol w="5389221"/>
              </a:tblGrid>
              <a:tr h="471387">
                <a:tc>
                  <a:txBody>
                    <a:bodyPr/>
                    <a:lstStyle/>
                    <a:p>
                      <a:pPr algn="ctr"/>
                      <a:r>
                        <a:rPr lang="es-CO" sz="1500" dirty="0" smtClean="0"/>
                        <a:t>FECHA</a:t>
                      </a:r>
                      <a:endParaRPr lang="es-CO" sz="1500" b="1" dirty="0">
                        <a:solidFill>
                          <a:schemeClr val="tx1"/>
                        </a:solidFill>
                        <a:latin typeface="Arial" pitchFamily="34" charset="0"/>
                        <a:cs typeface="Arial" pitchFamily="34" charset="0"/>
                      </a:endParaRPr>
                    </a:p>
                  </a:txBody>
                  <a:tcPr>
                    <a:noFill/>
                  </a:tcPr>
                </a:tc>
                <a:tc>
                  <a:txBody>
                    <a:bodyPr/>
                    <a:lstStyle/>
                    <a:p>
                      <a:pPr algn="ctr"/>
                      <a:r>
                        <a:rPr lang="es-CO" sz="1500" dirty="0" smtClean="0"/>
                        <a:t>ACTIVIDAD</a:t>
                      </a:r>
                      <a:endParaRPr lang="es-CO" sz="1500" dirty="0">
                        <a:solidFill>
                          <a:schemeClr val="tx1"/>
                        </a:solidFill>
                        <a:latin typeface="Arial" pitchFamily="34" charset="0"/>
                        <a:cs typeface="Arial" pitchFamily="34" charset="0"/>
                      </a:endParaRPr>
                    </a:p>
                  </a:txBody>
                  <a:tcPr>
                    <a:noFill/>
                  </a:tcPr>
                </a:tc>
              </a:tr>
              <a:tr h="324668">
                <a:tc>
                  <a:txBody>
                    <a:bodyPr/>
                    <a:lstStyle/>
                    <a:p>
                      <a:pPr algn="ctr"/>
                      <a:r>
                        <a:rPr lang="es-CO" sz="1500" dirty="0" smtClean="0"/>
                        <a:t>3 de febrero</a:t>
                      </a:r>
                      <a:endParaRPr lang="es-CO" sz="1500" b="1" dirty="0">
                        <a:latin typeface="Arial" pitchFamily="34" charset="0"/>
                        <a:cs typeface="Arial" pitchFamily="34" charset="0"/>
                      </a:endParaRPr>
                    </a:p>
                  </a:txBody>
                  <a:tcPr>
                    <a:noFill/>
                  </a:tcPr>
                </a:tc>
                <a:tc>
                  <a:txBody>
                    <a:bodyPr/>
                    <a:lstStyle/>
                    <a:p>
                      <a:pPr algn="just"/>
                      <a:r>
                        <a:rPr lang="es-CO" sz="1500" dirty="0" smtClean="0"/>
                        <a:t>Inducción e inscripción de opciones práctica convenio</a:t>
                      </a:r>
                      <a:endParaRPr lang="es-CO" sz="1500" dirty="0">
                        <a:latin typeface="Arial" pitchFamily="34" charset="0"/>
                        <a:cs typeface="Arial" pitchFamily="34" charset="0"/>
                      </a:endParaRPr>
                    </a:p>
                  </a:txBody>
                  <a:tcPr>
                    <a:noFill/>
                  </a:tcPr>
                </a:tc>
              </a:tr>
              <a:tr h="288032">
                <a:tc>
                  <a:txBody>
                    <a:bodyPr/>
                    <a:lstStyle/>
                    <a:p>
                      <a:pPr algn="ctr"/>
                      <a:r>
                        <a:rPr lang="es-CO" sz="1500" b="0" dirty="0" smtClean="0">
                          <a:latin typeface="+mn-lt"/>
                          <a:cs typeface="+mn-cs"/>
                        </a:rPr>
                        <a:t>9</a:t>
                      </a:r>
                      <a:r>
                        <a:rPr lang="es-CO" sz="1500" b="0" baseline="0" dirty="0" smtClean="0">
                          <a:latin typeface="+mn-lt"/>
                          <a:cs typeface="+mn-cs"/>
                        </a:rPr>
                        <a:t> de febrero</a:t>
                      </a:r>
                      <a:endParaRPr lang="es-CO" sz="1500" b="1" dirty="0">
                        <a:latin typeface="Arial" pitchFamily="34" charset="0"/>
                        <a:cs typeface="Arial" pitchFamily="34" charset="0"/>
                      </a:endParaRPr>
                    </a:p>
                  </a:txBody>
                  <a:tcPr>
                    <a:noFill/>
                  </a:tcPr>
                </a:tc>
                <a:tc>
                  <a:txBody>
                    <a:bodyPr/>
                    <a:lstStyle/>
                    <a:p>
                      <a:pPr algn="just"/>
                      <a:r>
                        <a:rPr lang="es-CO" sz="1500" dirty="0" smtClean="0"/>
                        <a:t>Publicación</a:t>
                      </a:r>
                      <a:r>
                        <a:rPr lang="es-CO" sz="1500" baseline="0" dirty="0" smtClean="0"/>
                        <a:t> asignación de entidades</a:t>
                      </a:r>
                      <a:endParaRPr lang="es-CO" sz="1500" dirty="0">
                        <a:latin typeface="Arial" pitchFamily="34" charset="0"/>
                        <a:cs typeface="Arial" pitchFamily="34" charset="0"/>
                      </a:endParaRPr>
                    </a:p>
                  </a:txBody>
                  <a:tcPr>
                    <a:noFill/>
                  </a:tcPr>
                </a:tc>
              </a:tr>
              <a:tr h="288032">
                <a:tc>
                  <a:txBody>
                    <a:bodyPr/>
                    <a:lstStyle/>
                    <a:p>
                      <a:pPr algn="ctr"/>
                      <a:r>
                        <a:rPr lang="es-CO" sz="1500" dirty="0" smtClean="0"/>
                        <a:t>10 de febrero</a:t>
                      </a:r>
                      <a:endParaRPr lang="es-CO" sz="1500" b="1" dirty="0">
                        <a:latin typeface="Arial" pitchFamily="34" charset="0"/>
                        <a:cs typeface="Arial" pitchFamily="34" charset="0"/>
                      </a:endParaRPr>
                    </a:p>
                  </a:txBody>
                  <a:tcPr>
                    <a:noFill/>
                  </a:tcPr>
                </a:tc>
                <a:tc>
                  <a:txBody>
                    <a:bodyPr/>
                    <a:lstStyle/>
                    <a:p>
                      <a:pPr algn="just"/>
                      <a:r>
                        <a:rPr lang="es-CO" sz="1500" dirty="0" smtClean="0"/>
                        <a:t>Jornada adicional para estudiantes sin entidad</a:t>
                      </a:r>
                      <a:endParaRPr lang="es-CO" sz="1500" dirty="0">
                        <a:latin typeface="Arial" pitchFamily="34" charset="0"/>
                        <a:cs typeface="Arial" pitchFamily="34" charset="0"/>
                      </a:endParaRPr>
                    </a:p>
                  </a:txBody>
                  <a:tcPr>
                    <a:noFill/>
                  </a:tcPr>
                </a:tc>
              </a:tr>
              <a:tr h="288032">
                <a:tc>
                  <a:txBody>
                    <a:bodyPr/>
                    <a:lstStyle/>
                    <a:p>
                      <a:pPr algn="ctr"/>
                      <a:r>
                        <a:rPr lang="es-CO" sz="1500" baseline="0" dirty="0" smtClean="0"/>
                        <a:t>11 al 13 de febrero</a:t>
                      </a:r>
                      <a:endParaRPr lang="es-CO" sz="1500" b="1" dirty="0">
                        <a:latin typeface="Arial" pitchFamily="34" charset="0"/>
                        <a:cs typeface="Arial" pitchFamily="34" charset="0"/>
                      </a:endParaRPr>
                    </a:p>
                  </a:txBody>
                  <a:tcPr>
                    <a:noFill/>
                  </a:tcPr>
                </a:tc>
                <a:tc>
                  <a:txBody>
                    <a:bodyPr/>
                    <a:lstStyle/>
                    <a:p>
                      <a:pPr algn="just"/>
                      <a:r>
                        <a:rPr lang="es-CO" sz="1500" dirty="0" smtClean="0"/>
                        <a:t>Entrega de documentos a los estudiantes por parte de la</a:t>
                      </a:r>
                      <a:r>
                        <a:rPr lang="es-CO" sz="1500" baseline="0" dirty="0" smtClean="0"/>
                        <a:t> Coordinación de Práctica Jurídica</a:t>
                      </a:r>
                      <a:endParaRPr lang="es-CO" sz="1500" dirty="0">
                        <a:latin typeface="Arial" pitchFamily="34" charset="0"/>
                        <a:cs typeface="Arial" pitchFamily="34" charset="0"/>
                      </a:endParaRPr>
                    </a:p>
                  </a:txBody>
                  <a:tcPr>
                    <a:noFill/>
                  </a:tcPr>
                </a:tc>
              </a:tr>
              <a:tr h="288032">
                <a:tc>
                  <a:txBody>
                    <a:bodyPr/>
                    <a:lstStyle/>
                    <a:p>
                      <a:pPr algn="ctr"/>
                      <a:r>
                        <a:rPr lang="es-CO" sz="1500" dirty="0" smtClean="0"/>
                        <a:t>17 de febrero</a:t>
                      </a:r>
                      <a:endParaRPr lang="es-CO" sz="1500" b="1" dirty="0">
                        <a:latin typeface="Arial" pitchFamily="34" charset="0"/>
                        <a:cs typeface="Arial" pitchFamily="34" charset="0"/>
                      </a:endParaRPr>
                    </a:p>
                  </a:txBody>
                  <a:tcPr>
                    <a:noFill/>
                  </a:tcPr>
                </a:tc>
                <a:tc>
                  <a:txBody>
                    <a:bodyPr/>
                    <a:lstStyle/>
                    <a:p>
                      <a:pPr algn="just"/>
                      <a:r>
                        <a:rPr lang="es-CO" sz="1500" dirty="0" smtClean="0"/>
                        <a:t>Inicio de Práctica</a:t>
                      </a:r>
                      <a:r>
                        <a:rPr lang="es-CO" sz="1500" baseline="0" dirty="0" smtClean="0"/>
                        <a:t> Jurídica</a:t>
                      </a:r>
                      <a:endParaRPr lang="es-CO" sz="1500" dirty="0">
                        <a:latin typeface="Arial" pitchFamily="34" charset="0"/>
                        <a:cs typeface="Arial" pitchFamily="34" charset="0"/>
                      </a:endParaRPr>
                    </a:p>
                  </a:txBody>
                  <a:tcPr>
                    <a:noFill/>
                  </a:tcPr>
                </a:tc>
              </a:tr>
              <a:tr h="288032">
                <a:tc>
                  <a:txBody>
                    <a:bodyPr/>
                    <a:lstStyle/>
                    <a:p>
                      <a:pPr algn="ctr"/>
                      <a:r>
                        <a:rPr lang="es-CO" sz="1500" dirty="0" smtClean="0"/>
                        <a:t>17</a:t>
                      </a:r>
                      <a:r>
                        <a:rPr lang="es-CO" sz="1500" baseline="0" dirty="0" smtClean="0"/>
                        <a:t> y 18 de febrero</a:t>
                      </a:r>
                      <a:endParaRPr lang="es-CO" sz="1500" b="1" dirty="0">
                        <a:latin typeface="Arial" pitchFamily="34" charset="0"/>
                        <a:cs typeface="Arial" pitchFamily="34" charset="0"/>
                      </a:endParaRPr>
                    </a:p>
                  </a:txBody>
                  <a:tcPr>
                    <a:noFill/>
                  </a:tcPr>
                </a:tc>
                <a:tc>
                  <a:txBody>
                    <a:bodyPr/>
                    <a:lstStyle/>
                    <a:p>
                      <a:pPr algn="just"/>
                      <a:r>
                        <a:rPr lang="es-CO" sz="1500" dirty="0" smtClean="0"/>
                        <a:t>Entrega del</a:t>
                      </a:r>
                      <a:r>
                        <a:rPr lang="es-CO" sz="1500" baseline="0" dirty="0" smtClean="0"/>
                        <a:t> recibido de la carta de presentación en la Coordinación de Práctica Jurídica</a:t>
                      </a:r>
                      <a:endParaRPr lang="es-CO" sz="1500" dirty="0">
                        <a:latin typeface="Arial" pitchFamily="34" charset="0"/>
                        <a:cs typeface="Arial" pitchFamily="34" charset="0"/>
                      </a:endParaRPr>
                    </a:p>
                  </a:txBody>
                  <a:tcPr>
                    <a:noFill/>
                  </a:tcPr>
                </a:tc>
              </a:tr>
              <a:tr h="288032">
                <a:tc>
                  <a:txBody>
                    <a:bodyPr/>
                    <a:lstStyle/>
                    <a:p>
                      <a:pPr algn="ctr"/>
                      <a:r>
                        <a:rPr lang="es-CO" sz="1500" dirty="0" smtClean="0"/>
                        <a:t>6 al 10 de abril</a:t>
                      </a:r>
                      <a:endParaRPr lang="es-CO" sz="1500" b="1" dirty="0">
                        <a:latin typeface="Arial" pitchFamily="34" charset="0"/>
                        <a:cs typeface="Arial" pitchFamily="34" charset="0"/>
                      </a:endParaRPr>
                    </a:p>
                  </a:txBody>
                  <a:tcPr>
                    <a:noFill/>
                  </a:tcPr>
                </a:tc>
                <a:tc>
                  <a:txBody>
                    <a:bodyPr/>
                    <a:lstStyle/>
                    <a:p>
                      <a:pPr algn="just"/>
                      <a:r>
                        <a:rPr lang="es-CO" sz="1500" dirty="0" smtClean="0"/>
                        <a:t>Envió</a:t>
                      </a:r>
                      <a:r>
                        <a:rPr lang="es-CO" sz="1500" baseline="0" dirty="0" smtClean="0"/>
                        <a:t> de documentos y diligenciamiento – Control entidad y estudiantes </a:t>
                      </a:r>
                      <a:endParaRPr lang="es-CO" sz="1500" dirty="0">
                        <a:latin typeface="Arial" pitchFamily="34" charset="0"/>
                        <a:cs typeface="Arial" pitchFamily="34" charset="0"/>
                      </a:endParaRPr>
                    </a:p>
                  </a:txBody>
                  <a:tcPr>
                    <a:noFill/>
                  </a:tcPr>
                </a:tc>
              </a:tr>
              <a:tr h="288032">
                <a:tc>
                  <a:txBody>
                    <a:bodyPr/>
                    <a:lstStyle/>
                    <a:p>
                      <a:pPr algn="ctr"/>
                      <a:r>
                        <a:rPr lang="es-CO" sz="1500" dirty="0" smtClean="0"/>
                        <a:t>20 al 24 de abril</a:t>
                      </a:r>
                      <a:endParaRPr lang="es-CO" sz="1500" b="1" dirty="0">
                        <a:latin typeface="Arial" pitchFamily="34" charset="0"/>
                        <a:cs typeface="Arial" pitchFamily="34" charset="0"/>
                      </a:endParaRPr>
                    </a:p>
                  </a:txBody>
                  <a:tcPr>
                    <a:noFill/>
                  </a:tcPr>
                </a:tc>
                <a:tc>
                  <a:txBody>
                    <a:bodyPr/>
                    <a:lstStyle/>
                    <a:p>
                      <a:pPr algn="just"/>
                      <a:r>
                        <a:rPr lang="es-CO" sz="1500" dirty="0" smtClean="0"/>
                        <a:t>Envió de documentos</a:t>
                      </a:r>
                      <a:r>
                        <a:rPr lang="es-CO" sz="1500" baseline="0" dirty="0" smtClean="0"/>
                        <a:t> de finalización de práctica jurídica.</a:t>
                      </a:r>
                      <a:endParaRPr lang="es-CO" sz="1500" dirty="0">
                        <a:latin typeface="Arial" pitchFamily="34" charset="0"/>
                        <a:cs typeface="Arial" pitchFamily="34" charset="0"/>
                      </a:endParaRPr>
                    </a:p>
                  </a:txBody>
                  <a:tcPr>
                    <a:noFill/>
                  </a:tcPr>
                </a:tc>
              </a:tr>
              <a:tr h="288032">
                <a:tc>
                  <a:txBody>
                    <a:bodyPr/>
                    <a:lstStyle/>
                    <a:p>
                      <a:pPr algn="ctr"/>
                      <a:r>
                        <a:rPr lang="es-CO" sz="1500" dirty="0" smtClean="0"/>
                        <a:t>8 de mayo</a:t>
                      </a:r>
                      <a:endParaRPr lang="es-CO" sz="1500" b="1" dirty="0">
                        <a:latin typeface="Arial" pitchFamily="34" charset="0"/>
                        <a:cs typeface="Arial" pitchFamily="34" charset="0"/>
                      </a:endParaRPr>
                    </a:p>
                  </a:txBody>
                  <a:tcPr>
                    <a:noFill/>
                  </a:tcPr>
                </a:tc>
                <a:tc>
                  <a:txBody>
                    <a:bodyPr/>
                    <a:lstStyle/>
                    <a:p>
                      <a:pPr algn="just"/>
                      <a:r>
                        <a:rPr lang="es-CO" sz="1500" dirty="0" smtClean="0"/>
                        <a:t>Entrega documentos de</a:t>
                      </a:r>
                      <a:r>
                        <a:rPr lang="es-CO" sz="1500" baseline="0" dirty="0" smtClean="0"/>
                        <a:t> finalización Práctica Jurídica en la Coordinación. </a:t>
                      </a:r>
                      <a:endParaRPr lang="es-CO" sz="1500" dirty="0">
                        <a:latin typeface="Arial" pitchFamily="34" charset="0"/>
                        <a:cs typeface="Arial" pitchFamily="34" charset="0"/>
                      </a:endParaRPr>
                    </a:p>
                  </a:txBody>
                  <a:tcPr>
                    <a:noFill/>
                  </a:tcPr>
                </a:tc>
              </a:tr>
              <a:tr h="288032">
                <a:tc>
                  <a:txBody>
                    <a:bodyPr/>
                    <a:lstStyle/>
                    <a:p>
                      <a:pPr algn="ctr"/>
                      <a:r>
                        <a:rPr lang="es-CO" sz="1500" dirty="0" smtClean="0"/>
                        <a:t>22 de mayo</a:t>
                      </a:r>
                      <a:endParaRPr lang="es-CO" sz="1500" b="1" dirty="0">
                        <a:latin typeface="Arial" pitchFamily="34" charset="0"/>
                        <a:cs typeface="Arial" pitchFamily="34" charset="0"/>
                      </a:endParaRPr>
                    </a:p>
                  </a:txBody>
                  <a:tcPr>
                    <a:noFill/>
                  </a:tcPr>
                </a:tc>
                <a:tc>
                  <a:txBody>
                    <a:bodyPr/>
                    <a:lstStyle/>
                    <a:p>
                      <a:pPr algn="just"/>
                      <a:r>
                        <a:rPr lang="es-CO" sz="1500" dirty="0" smtClean="0"/>
                        <a:t>Publicación de notas – Cartelera</a:t>
                      </a:r>
                      <a:r>
                        <a:rPr lang="es-CO" sz="1500" baseline="0" dirty="0" smtClean="0"/>
                        <a:t> Consultorio Jurídico</a:t>
                      </a:r>
                      <a:endParaRPr lang="es-CO" sz="1500" dirty="0">
                        <a:latin typeface="Arial" pitchFamily="34" charset="0"/>
                        <a:cs typeface="Arial" pitchFamily="34" charset="0"/>
                      </a:endParaRPr>
                    </a:p>
                  </a:txBody>
                  <a:tcPr>
                    <a:noFill/>
                  </a:tcPr>
                </a:tc>
              </a:tr>
            </a:tbl>
          </a:graphicData>
        </a:graphic>
      </p:graphicFrame>
    </p:spTree>
    <p:extLst>
      <p:ext uri="{BB962C8B-B14F-4D97-AF65-F5344CB8AC3E}">
        <p14:creationId xmlns:p14="http://schemas.microsoft.com/office/powerpoint/2010/main" val="4917593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2396424" y="1264517"/>
            <a:ext cx="4377032" cy="861774"/>
          </a:xfrm>
          <a:prstGeom prst="rect">
            <a:avLst/>
          </a:prstGeom>
        </p:spPr>
        <p:txBody>
          <a:bodyPr wrap="none">
            <a:spAutoFit/>
          </a:bodyPr>
          <a:lstStyle/>
          <a:p>
            <a:pPr fontAlgn="auto">
              <a:spcBef>
                <a:spcPts val="0"/>
              </a:spcBef>
              <a:spcAft>
                <a:spcPts val="0"/>
              </a:spcAft>
              <a:defRPr/>
            </a:pPr>
            <a:r>
              <a:rPr lang="es-CO" sz="5000" b="1" dirty="0">
                <a:latin typeface="Arial" pitchFamily="34" charset="0"/>
                <a:ea typeface="+mj-ea"/>
                <a:cs typeface="Arial" pitchFamily="34" charset="0"/>
              </a:rPr>
              <a:t>EVALUACIÓN</a:t>
            </a:r>
            <a:endParaRPr lang="es-CO" sz="5000" dirty="0">
              <a:latin typeface="Arial" pitchFamily="34" charset="0"/>
              <a:cs typeface="Arial" pitchFamily="34" charset="0"/>
            </a:endParaRPr>
          </a:p>
        </p:txBody>
      </p:sp>
      <p:sp>
        <p:nvSpPr>
          <p:cNvPr id="12" name="11 Rectángulo"/>
          <p:cNvSpPr/>
          <p:nvPr/>
        </p:nvSpPr>
        <p:spPr>
          <a:xfrm>
            <a:off x="1516370" y="2609110"/>
            <a:ext cx="6858000" cy="2985433"/>
          </a:xfrm>
          <a:prstGeom prst="rect">
            <a:avLst/>
          </a:prstGeom>
          <a:solidFill>
            <a:schemeClr val="bg1"/>
          </a:solidFill>
        </p:spPr>
        <p:txBody>
          <a:bodyPr>
            <a:spAutoFit/>
          </a:bodyPr>
          <a:lstStyle/>
          <a:p>
            <a:pPr marL="274320" indent="-274320" algn="just" fontAlgn="auto">
              <a:lnSpc>
                <a:spcPct val="90000"/>
              </a:lnSpc>
              <a:spcBef>
                <a:spcPct val="20000"/>
              </a:spcBef>
              <a:spcAft>
                <a:spcPts val="0"/>
              </a:spcAft>
              <a:buClr>
                <a:srgbClr val="AA2B1E"/>
              </a:buClr>
              <a:buSzPct val="85000"/>
              <a:buFont typeface="Brush Script MT" pitchFamily="66" charset="0"/>
              <a:buChar char="O"/>
              <a:defRPr/>
            </a:pPr>
            <a:r>
              <a:rPr lang="es-ES_tradnl" sz="2000" dirty="0">
                <a:solidFill>
                  <a:prstClr val="black"/>
                </a:solidFill>
                <a:latin typeface="Arial" pitchFamily="34" charset="0"/>
                <a:cs typeface="Arial" pitchFamily="34" charset="0"/>
              </a:rPr>
              <a:t>Para  el antiguo plan de estudios, la Práctica Jurídica I tendrá solamente una calificación cuantitativa. Se aprueba con nota a partir de 3.0 y de esta manera será reportada a la Facultad.</a:t>
            </a:r>
          </a:p>
          <a:p>
            <a:pPr marL="274320" indent="-274320" algn="just" fontAlgn="auto">
              <a:lnSpc>
                <a:spcPct val="90000"/>
              </a:lnSpc>
              <a:spcBef>
                <a:spcPct val="20000"/>
              </a:spcBef>
              <a:spcAft>
                <a:spcPts val="0"/>
              </a:spcAft>
              <a:buClr>
                <a:srgbClr val="AA2B1E"/>
              </a:buClr>
              <a:buSzPct val="85000"/>
              <a:buFont typeface="Brush Script MT" pitchFamily="66" charset="0"/>
              <a:buChar char="O"/>
              <a:defRPr/>
            </a:pPr>
            <a:endParaRPr lang="es-ES_tradnl" sz="2000" dirty="0">
              <a:solidFill>
                <a:prstClr val="black"/>
              </a:solidFill>
              <a:latin typeface="Arial" pitchFamily="34" charset="0"/>
              <a:cs typeface="Arial" pitchFamily="34" charset="0"/>
            </a:endParaRPr>
          </a:p>
          <a:p>
            <a:pPr marL="274320" indent="-274320" algn="just" fontAlgn="auto">
              <a:lnSpc>
                <a:spcPct val="90000"/>
              </a:lnSpc>
              <a:spcBef>
                <a:spcPct val="20000"/>
              </a:spcBef>
              <a:spcAft>
                <a:spcPts val="0"/>
              </a:spcAft>
              <a:buClr>
                <a:srgbClr val="AA2B1E"/>
              </a:buClr>
              <a:buSzPct val="85000"/>
              <a:buFont typeface="Brush Script MT" pitchFamily="66" charset="0"/>
              <a:buChar char="O"/>
              <a:defRPr/>
            </a:pPr>
            <a:r>
              <a:rPr lang="es-ES_tradnl" sz="2000" dirty="0">
                <a:solidFill>
                  <a:prstClr val="black"/>
                </a:solidFill>
                <a:latin typeface="Arial" pitchFamily="34" charset="0"/>
                <a:cs typeface="Arial" pitchFamily="34" charset="0"/>
              </a:rPr>
              <a:t> Para  el nuevo plan de estudios, la Práctica Jurídica I tendrá una calificación cuantitativa y una calificación cualitativa. La aprobación será a partir de 3.0 y el reporte a la Facultad se realizará únicamente de manera cualitativa (aprobado- reprobado).</a:t>
            </a:r>
            <a:endParaRPr lang="es-E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8577457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1359803" y="1126954"/>
            <a:ext cx="6740307" cy="630942"/>
          </a:xfrm>
          <a:prstGeom prst="rect">
            <a:avLst/>
          </a:prstGeom>
        </p:spPr>
        <p:txBody>
          <a:bodyPr wrap="none">
            <a:spAutoFit/>
          </a:bodyPr>
          <a:lstStyle/>
          <a:p>
            <a:pPr algn="ctr" fontAlgn="auto">
              <a:spcBef>
                <a:spcPts val="0"/>
              </a:spcBef>
              <a:spcAft>
                <a:spcPts val="0"/>
              </a:spcAft>
              <a:defRPr/>
            </a:pPr>
            <a:r>
              <a:rPr lang="es-ES_tradnl" sz="3500" b="1" dirty="0">
                <a:latin typeface="Arial" pitchFamily="34" charset="0"/>
                <a:ea typeface="+mj-ea"/>
                <a:cs typeface="Arial" pitchFamily="34" charset="0"/>
              </a:rPr>
              <a:t>CALIFICACIÓN CUANTITATIVA</a:t>
            </a:r>
            <a:endParaRPr lang="es-CO" sz="3500" dirty="0">
              <a:latin typeface="Arial" pitchFamily="34" charset="0"/>
              <a:cs typeface="Arial" pitchFamily="34" charset="0"/>
            </a:endParaRPr>
          </a:p>
        </p:txBody>
      </p:sp>
      <p:sp>
        <p:nvSpPr>
          <p:cNvPr id="12" name="11 Rectángulo"/>
          <p:cNvSpPr/>
          <p:nvPr/>
        </p:nvSpPr>
        <p:spPr>
          <a:xfrm>
            <a:off x="1480651" y="1873964"/>
            <a:ext cx="6929437" cy="4278094"/>
          </a:xfrm>
          <a:prstGeom prst="rect">
            <a:avLst/>
          </a:prstGeom>
          <a:solidFill>
            <a:schemeClr val="bg1"/>
          </a:solidFill>
        </p:spPr>
        <p:txBody>
          <a:bodyPr>
            <a:spAutoFit/>
          </a:bodyPr>
          <a:lstStyle/>
          <a:p>
            <a:pPr marL="274320" indent="-274320" algn="just" fontAlgn="auto">
              <a:lnSpc>
                <a:spcPct val="90000"/>
              </a:lnSpc>
              <a:spcBef>
                <a:spcPct val="20000"/>
              </a:spcBef>
              <a:spcAft>
                <a:spcPts val="0"/>
              </a:spcAft>
              <a:buClr>
                <a:srgbClr val="AA2B1E"/>
              </a:buClr>
              <a:buSzPct val="85000"/>
              <a:buFont typeface="Brush Script MT" pitchFamily="66" charset="0"/>
              <a:buChar char="O"/>
              <a:defRPr/>
            </a:pPr>
            <a:r>
              <a:rPr lang="es-ES_tradnl" sz="2000" dirty="0">
                <a:solidFill>
                  <a:prstClr val="black"/>
                </a:solidFill>
                <a:latin typeface="Arial" pitchFamily="34" charset="0"/>
                <a:cs typeface="Arial" pitchFamily="34" charset="0"/>
              </a:rPr>
              <a:t>Los porcentajes de la Práctica Jurídica son los siguientes:</a:t>
            </a:r>
          </a:p>
          <a:p>
            <a:pPr marL="274320" indent="-274320" algn="just" fontAlgn="auto">
              <a:lnSpc>
                <a:spcPct val="90000"/>
              </a:lnSpc>
              <a:spcBef>
                <a:spcPct val="20000"/>
              </a:spcBef>
              <a:spcAft>
                <a:spcPts val="0"/>
              </a:spcAft>
              <a:buClr>
                <a:srgbClr val="AA2B1E"/>
              </a:buClr>
              <a:buSzPct val="85000"/>
              <a:defRPr/>
            </a:pPr>
            <a:r>
              <a:rPr lang="es-ES_tradnl" sz="2000" dirty="0">
                <a:solidFill>
                  <a:prstClr val="black"/>
                </a:solidFill>
                <a:latin typeface="Arial" pitchFamily="34" charset="0"/>
                <a:cs typeface="Arial" pitchFamily="34" charset="0"/>
              </a:rPr>
              <a:t>	*  70 % del jefe inmediato de la entidad de la práctica.</a:t>
            </a:r>
          </a:p>
          <a:p>
            <a:pPr marL="274320" indent="-274320" algn="just" fontAlgn="auto">
              <a:lnSpc>
                <a:spcPct val="90000"/>
              </a:lnSpc>
              <a:spcBef>
                <a:spcPct val="20000"/>
              </a:spcBef>
              <a:spcAft>
                <a:spcPts val="0"/>
              </a:spcAft>
              <a:buClr>
                <a:srgbClr val="AA2B1E"/>
              </a:buClr>
              <a:buSzPct val="85000"/>
              <a:defRPr/>
            </a:pPr>
            <a:r>
              <a:rPr lang="es-ES_tradnl" sz="2000" dirty="0">
                <a:solidFill>
                  <a:prstClr val="black"/>
                </a:solidFill>
                <a:latin typeface="Arial" pitchFamily="34" charset="0"/>
                <a:cs typeface="Arial" pitchFamily="34" charset="0"/>
              </a:rPr>
              <a:t>	*  30 % del Consultorio Jurídico.</a:t>
            </a:r>
          </a:p>
          <a:p>
            <a:pPr marL="274320" indent="-274320" algn="just" fontAlgn="auto">
              <a:lnSpc>
                <a:spcPct val="90000"/>
              </a:lnSpc>
              <a:spcBef>
                <a:spcPct val="20000"/>
              </a:spcBef>
              <a:spcAft>
                <a:spcPts val="0"/>
              </a:spcAft>
              <a:buClr>
                <a:srgbClr val="AA2B1E"/>
              </a:buClr>
              <a:buSzPct val="85000"/>
              <a:buFont typeface="Brush Script MT" pitchFamily="66" charset="0"/>
              <a:buChar char="O"/>
              <a:defRPr/>
            </a:pPr>
            <a:r>
              <a:rPr lang="es-ES_tradnl" sz="2000" dirty="0">
                <a:solidFill>
                  <a:prstClr val="black"/>
                </a:solidFill>
                <a:latin typeface="Arial" pitchFamily="34" charset="0"/>
                <a:cs typeface="Arial" pitchFamily="34" charset="0"/>
              </a:rPr>
              <a:t>El jefe inmediato deberá enviar una carta al finalizar la Práctica Jurídica, asignando una nota comprendida entre uno (1.0) y cinco (5.0). </a:t>
            </a:r>
          </a:p>
          <a:p>
            <a:pPr marL="274320" indent="-274320" algn="just" fontAlgn="auto">
              <a:lnSpc>
                <a:spcPct val="90000"/>
              </a:lnSpc>
              <a:spcBef>
                <a:spcPct val="20000"/>
              </a:spcBef>
              <a:spcAft>
                <a:spcPts val="0"/>
              </a:spcAft>
              <a:buClr>
                <a:srgbClr val="AA2B1E"/>
              </a:buClr>
              <a:buSzPct val="85000"/>
              <a:buFont typeface="Brush Script MT" pitchFamily="66" charset="0"/>
              <a:buChar char="O"/>
              <a:defRPr/>
            </a:pPr>
            <a:r>
              <a:rPr lang="es-ES_tradnl" sz="2000" dirty="0">
                <a:solidFill>
                  <a:prstClr val="black"/>
                </a:solidFill>
                <a:latin typeface="Arial" pitchFamily="34" charset="0"/>
                <a:cs typeface="Arial" pitchFamily="34" charset="0"/>
              </a:rPr>
              <a:t>La nota definitiva deberá ser entregada por el estudiante en la coordinación de Práctica Jurídica </a:t>
            </a:r>
            <a:r>
              <a:rPr lang="es-ES_tradnl" sz="2000" b="1" u="sng" dirty="0">
                <a:solidFill>
                  <a:srgbClr val="FF0000"/>
                </a:solidFill>
                <a:latin typeface="Arial" pitchFamily="34" charset="0"/>
                <a:cs typeface="Arial" pitchFamily="34" charset="0"/>
              </a:rPr>
              <a:t>a más tardar el día </a:t>
            </a:r>
            <a:r>
              <a:rPr lang="es-ES_tradnl" sz="2000" b="1" u="sng" dirty="0" smtClean="0">
                <a:solidFill>
                  <a:srgbClr val="FF0000"/>
                </a:solidFill>
                <a:latin typeface="Arial" pitchFamily="34" charset="0"/>
                <a:cs typeface="Arial" pitchFamily="34" charset="0"/>
              </a:rPr>
              <a:t>viernes 8 de mayo de 2015.</a:t>
            </a:r>
            <a:endParaRPr lang="es-ES_tradnl" sz="2000" b="1" u="sng" dirty="0">
              <a:solidFill>
                <a:srgbClr val="FF0000"/>
              </a:solidFill>
              <a:latin typeface="Arial" pitchFamily="34" charset="0"/>
              <a:cs typeface="Arial" pitchFamily="34" charset="0"/>
            </a:endParaRPr>
          </a:p>
          <a:p>
            <a:pPr marL="274320" indent="-274320" algn="just" fontAlgn="auto">
              <a:lnSpc>
                <a:spcPct val="90000"/>
              </a:lnSpc>
              <a:spcBef>
                <a:spcPct val="20000"/>
              </a:spcBef>
              <a:spcAft>
                <a:spcPts val="0"/>
              </a:spcAft>
              <a:buClr>
                <a:srgbClr val="AA2B1E"/>
              </a:buClr>
              <a:buSzPct val="85000"/>
              <a:buFont typeface="Brush Script MT" pitchFamily="66" charset="0"/>
              <a:buChar char="O"/>
              <a:defRPr/>
            </a:pPr>
            <a:r>
              <a:rPr lang="es-ES_tradnl" sz="2000" dirty="0">
                <a:solidFill>
                  <a:prstClr val="black"/>
                </a:solidFill>
                <a:latin typeface="Arial" pitchFamily="34" charset="0"/>
                <a:cs typeface="Arial" pitchFamily="34" charset="0"/>
              </a:rPr>
              <a:t>La Coordinación de Prácticas y/o los monitores del CJ visitarán a algunas entidades con el fin de hacer seguimiento y verificar el cumplimiento de las actividades asignadas.</a:t>
            </a:r>
          </a:p>
        </p:txBody>
      </p:sp>
    </p:spTree>
    <p:extLst>
      <p:ext uri="{BB962C8B-B14F-4D97-AF65-F5344CB8AC3E}">
        <p14:creationId xmlns:p14="http://schemas.microsoft.com/office/powerpoint/2010/main" val="18577457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1632460" y="1123347"/>
            <a:ext cx="6416500" cy="630942"/>
          </a:xfrm>
          <a:prstGeom prst="rect">
            <a:avLst/>
          </a:prstGeom>
        </p:spPr>
        <p:txBody>
          <a:bodyPr wrap="none">
            <a:spAutoFit/>
          </a:bodyPr>
          <a:lstStyle/>
          <a:p>
            <a:pPr algn="ctr" fontAlgn="auto">
              <a:spcBef>
                <a:spcPts val="0"/>
              </a:spcBef>
              <a:spcAft>
                <a:spcPts val="0"/>
              </a:spcAft>
              <a:defRPr/>
            </a:pPr>
            <a:r>
              <a:rPr lang="es-CO" sz="3500" b="1" dirty="0">
                <a:latin typeface="Arial" pitchFamily="34" charset="0"/>
                <a:ea typeface="+mj-ea"/>
                <a:cs typeface="Arial" pitchFamily="34" charset="0"/>
              </a:rPr>
              <a:t>CALIFICACIÓN CUALITATIVA</a:t>
            </a:r>
            <a:endParaRPr lang="es-CO" sz="3500" b="1" dirty="0">
              <a:latin typeface="Arial" pitchFamily="34" charset="0"/>
              <a:cs typeface="Arial" pitchFamily="34" charset="0"/>
            </a:endParaRPr>
          </a:p>
        </p:txBody>
      </p:sp>
      <p:sp>
        <p:nvSpPr>
          <p:cNvPr id="12" name="11 Rectángulo"/>
          <p:cNvSpPr/>
          <p:nvPr/>
        </p:nvSpPr>
        <p:spPr>
          <a:xfrm>
            <a:off x="1037675" y="2034286"/>
            <a:ext cx="7675760" cy="3416320"/>
          </a:xfrm>
          <a:prstGeom prst="rect">
            <a:avLst/>
          </a:prstGeom>
          <a:solidFill>
            <a:schemeClr val="bg1"/>
          </a:solidFill>
        </p:spPr>
        <p:txBody>
          <a:bodyPr wrap="square">
            <a:spAutoFit/>
          </a:bodyPr>
          <a:lstStyle/>
          <a:p>
            <a:pPr marL="609600" indent="-609600" algn="just" fontAlgn="auto">
              <a:lnSpc>
                <a:spcPct val="80000"/>
              </a:lnSpc>
              <a:spcBef>
                <a:spcPct val="20000"/>
              </a:spcBef>
              <a:spcAft>
                <a:spcPts val="0"/>
              </a:spcAft>
              <a:buClr>
                <a:srgbClr val="AA2B1E"/>
              </a:buClr>
              <a:buSzPct val="85000"/>
              <a:buFont typeface="Brush Script MT" pitchFamily="66" charset="0"/>
              <a:buChar char="O"/>
              <a:defRPr/>
            </a:pPr>
            <a:r>
              <a:rPr lang="es-ES" sz="2000" dirty="0">
                <a:solidFill>
                  <a:prstClr val="black"/>
                </a:solidFill>
                <a:latin typeface="Arial" pitchFamily="34" charset="0"/>
                <a:cs typeface="Arial" pitchFamily="34" charset="0"/>
              </a:rPr>
              <a:t>Aprobado. Se considerará aprobada la Práctica Jurídica I cuando el estudiante haya respondido de manera satisfactoria con todas las exigencias y requerimientos de este requisito de grado. Se entenderá que el desempeño es satisfactorio cuando en la evaluación cuantitativa se obtenga una nota igual o superior a TRES PUNTO CERO (3,0).</a:t>
            </a:r>
          </a:p>
          <a:p>
            <a:pPr marL="609600" indent="-609600" algn="just" fontAlgn="auto">
              <a:lnSpc>
                <a:spcPct val="80000"/>
              </a:lnSpc>
              <a:spcBef>
                <a:spcPct val="20000"/>
              </a:spcBef>
              <a:spcAft>
                <a:spcPts val="0"/>
              </a:spcAft>
              <a:buClr>
                <a:srgbClr val="AA2B1E"/>
              </a:buClr>
              <a:buSzPct val="85000"/>
              <a:defRPr/>
            </a:pPr>
            <a:r>
              <a:rPr lang="es-ES" sz="2000" dirty="0">
                <a:solidFill>
                  <a:prstClr val="black"/>
                </a:solidFill>
                <a:latin typeface="Arial" pitchFamily="34" charset="0"/>
                <a:cs typeface="Arial" pitchFamily="34" charset="0"/>
              </a:rPr>
              <a:t> </a:t>
            </a:r>
          </a:p>
          <a:p>
            <a:pPr marL="609600" indent="-609600" algn="just" fontAlgn="auto">
              <a:lnSpc>
                <a:spcPct val="80000"/>
              </a:lnSpc>
              <a:spcBef>
                <a:spcPct val="20000"/>
              </a:spcBef>
              <a:spcAft>
                <a:spcPts val="0"/>
              </a:spcAft>
              <a:buClr>
                <a:srgbClr val="AA2B1E"/>
              </a:buClr>
              <a:buSzPct val="85000"/>
              <a:buFont typeface="Brush Script MT" pitchFamily="66" charset="0"/>
              <a:buChar char="O"/>
              <a:defRPr/>
            </a:pPr>
            <a:r>
              <a:rPr lang="es-ES" sz="2000" dirty="0">
                <a:solidFill>
                  <a:prstClr val="black"/>
                </a:solidFill>
                <a:latin typeface="Arial" pitchFamily="34" charset="0"/>
                <a:cs typeface="Arial" pitchFamily="34" charset="0"/>
              </a:rPr>
              <a:t>Reprobado. Se considerará reprobada la Práctica Jurídica I cuando el estudiante no haya respondido de manera satisfactoria con todas las exigencias y requerimientos de este requisito de grado. Se entenderá que el desempeño no es satisfactorio cuando en la evaluación cuantitativa se obtenga una nota inferior a TRES PUNTO CERO (3,0). </a:t>
            </a:r>
          </a:p>
        </p:txBody>
      </p:sp>
    </p:spTree>
    <p:extLst>
      <p:ext uri="{BB962C8B-B14F-4D97-AF65-F5344CB8AC3E}">
        <p14:creationId xmlns:p14="http://schemas.microsoft.com/office/powerpoint/2010/main" val="11775006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3275856" y="1268760"/>
            <a:ext cx="3058273" cy="769441"/>
          </a:xfrm>
          <a:prstGeom prst="rect">
            <a:avLst/>
          </a:prstGeom>
        </p:spPr>
        <p:txBody>
          <a:bodyPr wrap="none">
            <a:spAutoFit/>
          </a:bodyPr>
          <a:lstStyle/>
          <a:p>
            <a:pPr fontAlgn="auto">
              <a:spcBef>
                <a:spcPts val="0"/>
              </a:spcBef>
              <a:spcAft>
                <a:spcPts val="0"/>
              </a:spcAft>
              <a:defRPr/>
            </a:pPr>
            <a:r>
              <a:rPr lang="es-ES_tradnl" sz="4400" b="1" dirty="0">
                <a:latin typeface="Arial" pitchFamily="34" charset="0"/>
                <a:ea typeface="+mj-ea"/>
                <a:cs typeface="Arial" pitchFamily="34" charset="0"/>
              </a:rPr>
              <a:t>TUTORÍAS</a:t>
            </a:r>
            <a:endParaRPr lang="es-CO" dirty="0">
              <a:latin typeface="Arial" pitchFamily="34" charset="0"/>
              <a:cs typeface="Arial" pitchFamily="34" charset="0"/>
            </a:endParaRPr>
          </a:p>
        </p:txBody>
      </p:sp>
      <p:sp>
        <p:nvSpPr>
          <p:cNvPr id="12" name="11 Rectángulo"/>
          <p:cNvSpPr/>
          <p:nvPr/>
        </p:nvSpPr>
        <p:spPr>
          <a:xfrm>
            <a:off x="1257300" y="2459038"/>
            <a:ext cx="7491164" cy="1938992"/>
          </a:xfrm>
          <a:prstGeom prst="rect">
            <a:avLst/>
          </a:prstGeom>
          <a:solidFill>
            <a:schemeClr val="bg1"/>
          </a:solidFill>
        </p:spPr>
        <p:txBody>
          <a:bodyPr wrap="square">
            <a:spAutoFit/>
          </a:bodyPr>
          <a:lstStyle/>
          <a:p>
            <a:pPr algn="just" fontAlgn="auto">
              <a:spcBef>
                <a:spcPts val="0"/>
              </a:spcBef>
              <a:spcAft>
                <a:spcPts val="0"/>
              </a:spcAft>
              <a:defRPr/>
            </a:pPr>
            <a:r>
              <a:rPr lang="es-ES_tradnl" sz="2400" dirty="0">
                <a:solidFill>
                  <a:prstClr val="black"/>
                </a:solidFill>
                <a:latin typeface="Arial" pitchFamily="34" charset="0"/>
                <a:cs typeface="Arial" pitchFamily="34" charset="0"/>
              </a:rPr>
              <a:t>Los estudiantes podrán solicitar en cualquier momento a la Dirección Administrativa, la asistencia o apoyo de los Coordinadores de las diferentes áreas del Consultorio, para recibir asesoría sobre temas jurídicos.</a:t>
            </a:r>
            <a:endParaRPr lang="es-CO" sz="2400" dirty="0">
              <a:latin typeface="Arial" pitchFamily="34" charset="0"/>
              <a:cs typeface="Arial" pitchFamily="34" charset="0"/>
            </a:endParaRPr>
          </a:p>
        </p:txBody>
      </p:sp>
    </p:spTree>
    <p:extLst>
      <p:ext uri="{BB962C8B-B14F-4D97-AF65-F5344CB8AC3E}">
        <p14:creationId xmlns:p14="http://schemas.microsoft.com/office/powerpoint/2010/main" val="11775006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es-CO" sz="2400" b="1" kern="0" dirty="0">
                <a:solidFill>
                  <a:srgbClr val="C0504D">
                    <a:lumMod val="75000"/>
                  </a:srgbClr>
                </a:solidFill>
              </a:endParaRPr>
            </a:p>
          </p:txBody>
        </p:sp>
      </p:grpSp>
      <p:sp>
        <p:nvSpPr>
          <p:cNvPr id="15" name="Rectangle 2"/>
          <p:cNvSpPr txBox="1">
            <a:spLocks noChangeArrowheads="1"/>
          </p:cNvSpPr>
          <p:nvPr/>
        </p:nvSpPr>
        <p:spPr>
          <a:xfrm>
            <a:off x="1467263" y="1116852"/>
            <a:ext cx="6965245" cy="1202485"/>
          </a:xfrm>
          <a:prstGeom prst="rect">
            <a:avLst/>
          </a:prstGeom>
          <a:noFill/>
          <a:ln w="9525" cap="flat" cmpd="sng" algn="ctr">
            <a:noFill/>
            <a:prstDash val="solid"/>
          </a:ln>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1" i="0" u="none" strike="noStrike" kern="1200" cap="none" spc="0" normalizeH="0" baseline="0" noProof="0" dirty="0" smtClean="0">
                <a:ln>
                  <a:noFill/>
                </a:ln>
                <a:effectLst/>
                <a:uLnTx/>
                <a:uFillTx/>
                <a:latin typeface="Arial" pitchFamily="34" charset="0"/>
                <a:cs typeface="Arial" pitchFamily="34" charset="0"/>
              </a:rPr>
              <a:t>PRÁCTICA JURÍDICA I</a:t>
            </a:r>
          </a:p>
        </p:txBody>
      </p:sp>
      <p:sp>
        <p:nvSpPr>
          <p:cNvPr id="16" name="Rectangle 3"/>
          <p:cNvSpPr txBox="1">
            <a:spLocks noChangeArrowheads="1"/>
          </p:cNvSpPr>
          <p:nvPr/>
        </p:nvSpPr>
        <p:spPr>
          <a:xfrm>
            <a:off x="1463040" y="2119257"/>
            <a:ext cx="6781368" cy="3603812"/>
          </a:xfrm>
          <a:prstGeom prst="rect">
            <a:avLst/>
          </a:prstGeom>
          <a:noFill/>
        </p:spPr>
        <p:txBody>
          <a:bodyPr vert="horz" lIns="91440" tIns="45720" rIns="91440" bIns="45720" rtlCol="0">
            <a:normAutofit fontScale="70000" lnSpcReduction="20000"/>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s-ES_tradnl" sz="3200" b="0" i="0" u="none" strike="noStrike" kern="1200" cap="none" spc="0" normalizeH="0" baseline="0" noProof="0" dirty="0" smtClean="0">
              <a:ln>
                <a:noFill/>
              </a:ln>
              <a:effectLst/>
              <a:uLnTx/>
              <a:uFillTx/>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3200" b="1" i="0" u="none" strike="noStrike" kern="1200" cap="none" spc="0" normalizeH="0" baseline="0" noProof="0" dirty="0" smtClean="0">
                <a:ln>
                  <a:noFill/>
                </a:ln>
                <a:effectLst/>
                <a:uLnTx/>
                <a:uFillTx/>
                <a:latin typeface="Arial" pitchFamily="34" charset="0"/>
                <a:cs typeface="Arial" pitchFamily="34" charset="0"/>
              </a:rPr>
              <a:t>Director General del Consultorio Jurídico</a:t>
            </a:r>
          </a:p>
          <a:p>
            <a:pPr marL="0" marR="0" lvl="0" indent="0" algn="ctr"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s-ES_tradnl" sz="3200" b="1" i="0" u="none" strike="noStrike" kern="1200" cap="none" spc="0" normalizeH="0" baseline="0" noProof="0" dirty="0" smtClean="0">
                <a:ln>
                  <a:noFill/>
                </a:ln>
                <a:effectLst/>
                <a:uLnTx/>
                <a:uFillTx/>
                <a:latin typeface="Arial" pitchFamily="34" charset="0"/>
                <a:cs typeface="Arial" pitchFamily="34" charset="0"/>
              </a:rPr>
              <a:t>Dr. Alfredo Rodríguez Montaña.</a:t>
            </a:r>
          </a:p>
          <a:p>
            <a:pPr marL="0" marR="0" lvl="0" indent="0" algn="ctr" defTabSz="914400" rtl="0" eaLnBrk="1" fontAlgn="auto" latinLnBrk="0" hangingPunct="1">
              <a:lnSpc>
                <a:spcPct val="100000"/>
              </a:lnSpc>
              <a:spcBef>
                <a:spcPct val="20000"/>
              </a:spcBef>
              <a:spcAft>
                <a:spcPts val="0"/>
              </a:spcAft>
              <a:buClrTx/>
              <a:buSzTx/>
              <a:buFont typeface="Monotype Sorts" pitchFamily="2" charset="2"/>
              <a:buNone/>
              <a:tabLst/>
              <a:defRPr/>
            </a:pPr>
            <a:endParaRPr kumimoji="0" lang="es-ES_tradnl" sz="3200" b="1" i="0" u="none" strike="noStrike" kern="1200" cap="none" spc="0" normalizeH="0" baseline="0" noProof="0" dirty="0" smtClean="0">
              <a:ln>
                <a:noFill/>
              </a:ln>
              <a:effectLst/>
              <a:uLnTx/>
              <a:uFillTx/>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3200" b="1" i="0" u="none" strike="noStrike" kern="1200" cap="none" spc="0" normalizeH="0" baseline="0" noProof="0" dirty="0" smtClean="0">
                <a:ln>
                  <a:noFill/>
                </a:ln>
                <a:effectLst/>
                <a:uLnTx/>
                <a:uFillTx/>
                <a:latin typeface="Arial" pitchFamily="34" charset="0"/>
                <a:cs typeface="Arial" pitchFamily="34" charset="0"/>
              </a:rPr>
              <a:t>Directora  Administrativa Consultorio Jurídico</a:t>
            </a:r>
          </a:p>
          <a:p>
            <a:pPr marL="0" marR="0" lvl="0" indent="0" algn="ctr" defTabSz="914400" rtl="0" eaLnBrk="1" fontAlgn="auto" latinLnBrk="0" hangingPunct="1">
              <a:lnSpc>
                <a:spcPct val="100000"/>
              </a:lnSpc>
              <a:spcBef>
                <a:spcPct val="20000"/>
              </a:spcBef>
              <a:spcAft>
                <a:spcPts val="0"/>
              </a:spcAft>
              <a:buClrTx/>
              <a:buSzTx/>
              <a:buFont typeface="Monotype Sorts" pitchFamily="2" charset="2"/>
              <a:buNone/>
              <a:tabLst/>
              <a:defRPr/>
            </a:pPr>
            <a:r>
              <a:rPr kumimoji="0" lang="es-ES_tradnl" sz="3200" b="1" i="0" u="none" strike="noStrike" kern="1200" cap="none" spc="0" normalizeH="0" baseline="0" noProof="0" dirty="0" smtClean="0">
                <a:ln>
                  <a:noFill/>
                </a:ln>
                <a:effectLst/>
                <a:uLnTx/>
                <a:uFillTx/>
                <a:latin typeface="Arial" pitchFamily="34" charset="0"/>
                <a:cs typeface="Arial" pitchFamily="34" charset="0"/>
              </a:rPr>
              <a:t>Dra. Rocio Puentes Fonseca.</a:t>
            </a:r>
          </a:p>
          <a:p>
            <a:pPr marL="0" marR="0" lvl="0" indent="0" algn="ctr" defTabSz="914400" rtl="0" eaLnBrk="1" fontAlgn="auto" latinLnBrk="0" hangingPunct="1">
              <a:lnSpc>
                <a:spcPct val="100000"/>
              </a:lnSpc>
              <a:spcBef>
                <a:spcPct val="20000"/>
              </a:spcBef>
              <a:spcAft>
                <a:spcPts val="0"/>
              </a:spcAft>
              <a:buClrTx/>
              <a:buSzTx/>
              <a:buFont typeface="Monotype Sorts" pitchFamily="2" charset="2"/>
              <a:buNone/>
              <a:tabLst/>
              <a:defRPr/>
            </a:pPr>
            <a:endParaRPr kumimoji="0" lang="es-ES_tradnl" sz="3200" b="1" i="0" u="none" strike="noStrike" kern="1200" cap="none" spc="0" normalizeH="0" baseline="0" noProof="0" dirty="0" smtClean="0">
              <a:ln>
                <a:noFill/>
              </a:ln>
              <a:effectLst/>
              <a:uLnTx/>
              <a:uFillTx/>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3200" b="1" i="0" u="none" strike="noStrike" kern="1200" cap="none" spc="0" normalizeH="0" baseline="0" noProof="0" dirty="0" smtClean="0">
                <a:ln>
                  <a:noFill/>
                </a:ln>
                <a:effectLst/>
                <a:uLnTx/>
                <a:uFillTx/>
                <a:latin typeface="Arial" pitchFamily="34" charset="0"/>
                <a:cs typeface="Arial" pitchFamily="34" charset="0"/>
              </a:rPr>
              <a:t>Coordinadora de Práctica Jurídica I</a:t>
            </a:r>
            <a:endParaRPr lang="es-ES_tradnl" sz="3200" b="1" dirty="0">
              <a:latin typeface="Arial" pitchFamily="34" charset="0"/>
              <a:cs typeface="Arial" pitchFamily="34" charset="0"/>
            </a:endParaRPr>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_tradnl" sz="3200" b="1" i="0" u="none" strike="noStrike" kern="1200" cap="none" spc="0" normalizeH="0" baseline="0" noProof="0" dirty="0" err="1" smtClean="0">
                <a:ln>
                  <a:noFill/>
                </a:ln>
                <a:effectLst/>
                <a:uLnTx/>
                <a:uFillTx/>
                <a:latin typeface="Arial" pitchFamily="34" charset="0"/>
                <a:cs typeface="Arial" pitchFamily="34" charset="0"/>
              </a:rPr>
              <a:t>Dr</a:t>
            </a:r>
            <a:r>
              <a:rPr lang="es-ES_tradnl" sz="3200" b="1" dirty="0" smtClean="0">
                <a:latin typeface="Arial" pitchFamily="34" charset="0"/>
                <a:cs typeface="Arial" pitchFamily="34" charset="0"/>
              </a:rPr>
              <a:t>a. Ana María Garay Hernández</a:t>
            </a:r>
            <a:endParaRPr kumimoji="0" lang="es-ES_tradnl" sz="3200" b="1" i="0" u="none" strike="noStrike" kern="1200" cap="none" spc="0" normalizeH="0" baseline="0" noProof="0" dirty="0" smtClean="0">
              <a:ln>
                <a:noFill/>
              </a:ln>
              <a:effectLst/>
              <a:uLnTx/>
              <a:uFillTx/>
              <a:latin typeface="Arial" pitchFamily="34" charset="0"/>
              <a:cs typeface="Arial" pitchFamily="34" charset="0"/>
            </a:endParaRPr>
          </a:p>
        </p:txBody>
      </p:sp>
    </p:spTree>
    <p:extLst>
      <p:ext uri="{BB962C8B-B14F-4D97-AF65-F5344CB8AC3E}">
        <p14:creationId xmlns:p14="http://schemas.microsoft.com/office/powerpoint/2010/main" val="5020388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1484326" y="1484784"/>
            <a:ext cx="6922087" cy="553998"/>
          </a:xfrm>
          <a:prstGeom prst="rect">
            <a:avLst/>
          </a:prstGeom>
        </p:spPr>
        <p:txBody>
          <a:bodyPr wrap="none">
            <a:spAutoFit/>
          </a:bodyPr>
          <a:lstStyle/>
          <a:p>
            <a:pPr algn="ctr" fontAlgn="auto">
              <a:spcBef>
                <a:spcPts val="0"/>
              </a:spcBef>
              <a:spcAft>
                <a:spcPts val="0"/>
              </a:spcAft>
              <a:defRPr/>
            </a:pPr>
            <a:r>
              <a:rPr lang="es-CO" sz="3000" b="1" dirty="0">
                <a:latin typeface="Arial" pitchFamily="34" charset="0"/>
                <a:ea typeface="+mj-ea"/>
                <a:cs typeface="Arial" pitchFamily="34" charset="0"/>
              </a:rPr>
              <a:t>Reglamento del Consultorio Jurídico</a:t>
            </a:r>
            <a:endParaRPr lang="es-CO" sz="3000" dirty="0">
              <a:latin typeface="Arial" pitchFamily="34" charset="0"/>
              <a:cs typeface="Arial" pitchFamily="34" charset="0"/>
            </a:endParaRPr>
          </a:p>
        </p:txBody>
      </p:sp>
      <p:sp>
        <p:nvSpPr>
          <p:cNvPr id="13" name="12 Rectángulo"/>
          <p:cNvSpPr/>
          <p:nvPr/>
        </p:nvSpPr>
        <p:spPr>
          <a:xfrm>
            <a:off x="1022215" y="2186366"/>
            <a:ext cx="7856538" cy="3539430"/>
          </a:xfrm>
          <a:prstGeom prst="rect">
            <a:avLst/>
          </a:prstGeom>
          <a:solidFill>
            <a:schemeClr val="bg1"/>
          </a:solidFill>
        </p:spPr>
        <p:txBody>
          <a:bodyPr wrap="square">
            <a:spAutoFit/>
          </a:bodyPr>
          <a:lstStyle/>
          <a:p>
            <a:pPr marL="274320" indent="-274320" algn="just" fontAlgn="auto">
              <a:lnSpc>
                <a:spcPct val="80000"/>
              </a:lnSpc>
              <a:spcBef>
                <a:spcPct val="20000"/>
              </a:spcBef>
              <a:spcAft>
                <a:spcPts val="0"/>
              </a:spcAft>
              <a:buClr>
                <a:srgbClr val="AA2B1E"/>
              </a:buClr>
              <a:buSzPct val="85000"/>
              <a:buFont typeface="Brush Script MT" pitchFamily="66" charset="0"/>
              <a:buChar char="O"/>
              <a:defRPr/>
            </a:pPr>
            <a:r>
              <a:rPr lang="es-CO" sz="2000" dirty="0">
                <a:solidFill>
                  <a:prstClr val="black"/>
                </a:solidFill>
                <a:latin typeface="Arial" pitchFamily="34" charset="0"/>
                <a:cs typeface="Arial" pitchFamily="34" charset="0"/>
              </a:rPr>
              <a:t>El estudiante que no presente la nota definitiva emitida por la Entidad donde realizó la práctica dentro del plazo establecido a la coordinación de Práctica Jurídica para el cumplimiento de tal obligación, reprobará su práctica y su  nota será asignada por el Director General del Consultorio Jurídico.</a:t>
            </a:r>
          </a:p>
          <a:p>
            <a:pPr marL="274320" indent="-274320" algn="just" fontAlgn="auto">
              <a:lnSpc>
                <a:spcPct val="80000"/>
              </a:lnSpc>
              <a:spcBef>
                <a:spcPct val="20000"/>
              </a:spcBef>
              <a:spcAft>
                <a:spcPts val="0"/>
              </a:spcAft>
              <a:buClr>
                <a:srgbClr val="AA2B1E"/>
              </a:buClr>
              <a:buSzPct val="85000"/>
              <a:defRPr/>
            </a:pPr>
            <a:endParaRPr lang="es-CO" sz="2000" dirty="0">
              <a:solidFill>
                <a:prstClr val="black"/>
              </a:solidFill>
              <a:latin typeface="Arial" pitchFamily="34" charset="0"/>
              <a:cs typeface="Arial" pitchFamily="34" charset="0"/>
            </a:endParaRPr>
          </a:p>
          <a:p>
            <a:pPr marL="274320" indent="-274320" algn="just" fontAlgn="auto">
              <a:lnSpc>
                <a:spcPct val="80000"/>
              </a:lnSpc>
              <a:spcBef>
                <a:spcPct val="20000"/>
              </a:spcBef>
              <a:spcAft>
                <a:spcPts val="0"/>
              </a:spcAft>
              <a:buClr>
                <a:srgbClr val="AA2B1E"/>
              </a:buClr>
              <a:buSzPct val="85000"/>
              <a:buFont typeface="Brush Script MT" pitchFamily="66" charset="0"/>
              <a:buChar char="O"/>
              <a:defRPr/>
            </a:pPr>
            <a:r>
              <a:rPr lang="es-CO" sz="2000" dirty="0">
                <a:solidFill>
                  <a:prstClr val="black"/>
                </a:solidFill>
                <a:latin typeface="Arial" pitchFamily="34" charset="0"/>
                <a:cs typeface="Arial" pitchFamily="34" charset="0"/>
              </a:rPr>
              <a:t> No tendrá validez ninguna práctica realizada sin previa autorización del Director General o del Director Administrativo. </a:t>
            </a:r>
          </a:p>
          <a:p>
            <a:pPr marL="274320" indent="-274320" algn="just" fontAlgn="auto">
              <a:lnSpc>
                <a:spcPct val="80000"/>
              </a:lnSpc>
              <a:spcBef>
                <a:spcPct val="20000"/>
              </a:spcBef>
              <a:spcAft>
                <a:spcPts val="0"/>
              </a:spcAft>
              <a:buClr>
                <a:srgbClr val="AA2B1E"/>
              </a:buClr>
              <a:buSzPct val="85000"/>
              <a:defRPr/>
            </a:pPr>
            <a:endParaRPr lang="es-CO" sz="2000" dirty="0">
              <a:solidFill>
                <a:prstClr val="black"/>
              </a:solidFill>
              <a:latin typeface="Arial" pitchFamily="34" charset="0"/>
              <a:cs typeface="Arial" pitchFamily="34" charset="0"/>
            </a:endParaRPr>
          </a:p>
          <a:p>
            <a:pPr marL="274320" indent="-274320" algn="just" fontAlgn="auto">
              <a:lnSpc>
                <a:spcPct val="80000"/>
              </a:lnSpc>
              <a:spcBef>
                <a:spcPct val="20000"/>
              </a:spcBef>
              <a:spcAft>
                <a:spcPts val="0"/>
              </a:spcAft>
              <a:buClr>
                <a:srgbClr val="AA2B1E"/>
              </a:buClr>
              <a:buSzPct val="85000"/>
              <a:buFont typeface="Brush Script MT" pitchFamily="66" charset="0"/>
              <a:buChar char="O"/>
              <a:defRPr/>
            </a:pPr>
            <a:r>
              <a:rPr lang="es-CO" sz="2000" dirty="0">
                <a:solidFill>
                  <a:prstClr val="black"/>
                </a:solidFill>
                <a:latin typeface="Arial" pitchFamily="34" charset="0"/>
                <a:cs typeface="Arial" pitchFamily="34" charset="0"/>
              </a:rPr>
              <a:t>Una vez que se adjudique al estudiante la Entidad en la cual realizará la práctica jurídica, no podrá cambiarse la misma, salvo que exista causa justificada debidamente analizada por el Director  General y el Coordinador de Práctica Jurídica. </a:t>
            </a:r>
            <a:endParaRPr lang="es-ES" sz="2000"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11775006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703253" y="1019175"/>
            <a:ext cx="8286750" cy="1015663"/>
          </a:xfrm>
          <a:prstGeom prst="rect">
            <a:avLst/>
          </a:prstGeom>
        </p:spPr>
        <p:txBody>
          <a:bodyPr>
            <a:spAutoFit/>
          </a:bodyPr>
          <a:lstStyle/>
          <a:p>
            <a:pPr algn="ctr" fontAlgn="auto">
              <a:spcBef>
                <a:spcPts val="0"/>
              </a:spcBef>
              <a:spcAft>
                <a:spcPts val="0"/>
              </a:spcAft>
              <a:defRPr/>
            </a:pPr>
            <a:r>
              <a:rPr lang="es-CO" sz="3000" b="1" dirty="0">
                <a:latin typeface="Arial" pitchFamily="34" charset="0"/>
                <a:cs typeface="Arial" pitchFamily="34" charset="0"/>
              </a:rPr>
              <a:t>Documentos que debe allegar para reportar calificación </a:t>
            </a:r>
          </a:p>
        </p:txBody>
      </p:sp>
      <p:sp>
        <p:nvSpPr>
          <p:cNvPr id="12" name="11 Rectángulo"/>
          <p:cNvSpPr/>
          <p:nvPr/>
        </p:nvSpPr>
        <p:spPr>
          <a:xfrm>
            <a:off x="1259632" y="2188726"/>
            <a:ext cx="7488832" cy="3637919"/>
          </a:xfrm>
          <a:prstGeom prst="rect">
            <a:avLst/>
          </a:prstGeom>
          <a:solidFill>
            <a:schemeClr val="bg1"/>
          </a:solidFill>
        </p:spPr>
        <p:txBody>
          <a:bodyPr wrap="square">
            <a:spAutoFit/>
          </a:bodyPr>
          <a:lstStyle/>
          <a:p>
            <a:pPr marL="274320" indent="-274320" algn="just" fontAlgn="auto">
              <a:spcBef>
                <a:spcPct val="20000"/>
              </a:spcBef>
              <a:spcAft>
                <a:spcPts val="0"/>
              </a:spcAft>
              <a:buClr>
                <a:srgbClr val="AA2B1E"/>
              </a:buClr>
              <a:buSzPct val="85000"/>
              <a:buFont typeface="Brush Script MT" pitchFamily="66" charset="0"/>
              <a:buChar char="O"/>
              <a:defRPr/>
            </a:pPr>
            <a:r>
              <a:rPr lang="es-CO" dirty="0">
                <a:solidFill>
                  <a:prstClr val="black"/>
                </a:solidFill>
                <a:latin typeface="Arial" pitchFamily="34" charset="0"/>
                <a:cs typeface="Arial" pitchFamily="34" charset="0"/>
              </a:rPr>
              <a:t>Hoja de Vida, según modelo</a:t>
            </a:r>
          </a:p>
          <a:p>
            <a:pPr marL="274320" indent="-274320" algn="just" fontAlgn="auto">
              <a:spcBef>
                <a:spcPct val="20000"/>
              </a:spcBef>
              <a:spcAft>
                <a:spcPts val="0"/>
              </a:spcAft>
              <a:buClr>
                <a:srgbClr val="AA2B1E"/>
              </a:buClr>
              <a:buSzPct val="85000"/>
              <a:buFont typeface="Brush Script MT" pitchFamily="66" charset="0"/>
              <a:buChar char="O"/>
              <a:defRPr/>
            </a:pPr>
            <a:r>
              <a:rPr lang="es-CO" dirty="0">
                <a:solidFill>
                  <a:prstClr val="black"/>
                </a:solidFill>
                <a:latin typeface="Arial" pitchFamily="34" charset="0"/>
                <a:cs typeface="Arial" pitchFamily="34" charset="0"/>
              </a:rPr>
              <a:t>Inscripción de la práctica jurídica</a:t>
            </a:r>
          </a:p>
          <a:p>
            <a:pPr marL="274320" indent="-274320" algn="just" fontAlgn="auto">
              <a:spcBef>
                <a:spcPct val="20000"/>
              </a:spcBef>
              <a:spcAft>
                <a:spcPts val="0"/>
              </a:spcAft>
              <a:buClr>
                <a:srgbClr val="AA2B1E"/>
              </a:buClr>
              <a:buSzPct val="85000"/>
              <a:buFont typeface="Brush Script MT" pitchFamily="66" charset="0"/>
              <a:buChar char="O"/>
              <a:defRPr/>
            </a:pPr>
            <a:r>
              <a:rPr lang="es-CO" dirty="0">
                <a:solidFill>
                  <a:prstClr val="black"/>
                </a:solidFill>
                <a:latin typeface="Arial" pitchFamily="34" charset="0"/>
                <a:cs typeface="Arial" pitchFamily="34" charset="0"/>
              </a:rPr>
              <a:t>Carta de presentación a la entidad</a:t>
            </a:r>
          </a:p>
          <a:p>
            <a:pPr marL="274320" indent="-274320" algn="just" fontAlgn="auto">
              <a:spcBef>
                <a:spcPct val="20000"/>
              </a:spcBef>
              <a:spcAft>
                <a:spcPts val="0"/>
              </a:spcAft>
              <a:buClr>
                <a:srgbClr val="AA2B1E"/>
              </a:buClr>
              <a:buSzPct val="85000"/>
              <a:buFont typeface="Brush Script MT" pitchFamily="66" charset="0"/>
              <a:buChar char="O"/>
              <a:defRPr/>
            </a:pPr>
            <a:r>
              <a:rPr lang="es-CO" dirty="0">
                <a:solidFill>
                  <a:prstClr val="black"/>
                </a:solidFill>
                <a:latin typeface="Arial" pitchFamily="34" charset="0"/>
                <a:cs typeface="Arial" pitchFamily="34" charset="0"/>
              </a:rPr>
              <a:t>Carta de compromiso de la entidad (para prácticas extra convenio)</a:t>
            </a:r>
          </a:p>
          <a:p>
            <a:pPr marL="274320" indent="-274320" algn="just" fontAlgn="auto">
              <a:spcBef>
                <a:spcPct val="20000"/>
              </a:spcBef>
              <a:spcAft>
                <a:spcPts val="0"/>
              </a:spcAft>
              <a:buClr>
                <a:srgbClr val="AA2B1E"/>
              </a:buClr>
              <a:buSzPct val="85000"/>
              <a:buFont typeface="Brush Script MT" pitchFamily="66" charset="0"/>
              <a:buChar char="O"/>
              <a:defRPr/>
            </a:pPr>
            <a:r>
              <a:rPr lang="es-CO" dirty="0">
                <a:solidFill>
                  <a:prstClr val="black"/>
                </a:solidFill>
                <a:latin typeface="Arial" pitchFamily="34" charset="0"/>
                <a:cs typeface="Arial" pitchFamily="34" charset="0"/>
              </a:rPr>
              <a:t>Planilla de control de horas</a:t>
            </a:r>
          </a:p>
          <a:p>
            <a:pPr marL="274320" indent="-274320" algn="just" fontAlgn="auto">
              <a:spcBef>
                <a:spcPct val="20000"/>
              </a:spcBef>
              <a:spcAft>
                <a:spcPts val="0"/>
              </a:spcAft>
              <a:buClr>
                <a:srgbClr val="AA2B1E"/>
              </a:buClr>
              <a:buSzPct val="85000"/>
              <a:buFont typeface="Brush Script MT" pitchFamily="66" charset="0"/>
              <a:buChar char="O"/>
              <a:defRPr/>
            </a:pPr>
            <a:r>
              <a:rPr lang="es-CO" dirty="0">
                <a:solidFill>
                  <a:prstClr val="black"/>
                </a:solidFill>
                <a:latin typeface="Arial" pitchFamily="34" charset="0"/>
                <a:cs typeface="Arial" pitchFamily="34" charset="0"/>
              </a:rPr>
              <a:t>Hoja control – encuesta a entidades</a:t>
            </a:r>
          </a:p>
          <a:p>
            <a:pPr marL="274320" indent="-274320" algn="just" fontAlgn="auto">
              <a:spcBef>
                <a:spcPct val="20000"/>
              </a:spcBef>
              <a:spcAft>
                <a:spcPts val="0"/>
              </a:spcAft>
              <a:buClr>
                <a:srgbClr val="AA2B1E"/>
              </a:buClr>
              <a:buSzPct val="85000"/>
              <a:buFont typeface="Brush Script MT" pitchFamily="66" charset="0"/>
              <a:buChar char="O"/>
              <a:defRPr/>
            </a:pPr>
            <a:r>
              <a:rPr lang="es-CO" dirty="0">
                <a:solidFill>
                  <a:prstClr val="black"/>
                </a:solidFill>
                <a:latin typeface="Arial" pitchFamily="34" charset="0"/>
                <a:cs typeface="Arial" pitchFamily="34" charset="0"/>
              </a:rPr>
              <a:t>Hoja control –encuesta a estudiante</a:t>
            </a:r>
          </a:p>
          <a:p>
            <a:pPr marL="274320" indent="-274320" algn="just" fontAlgn="auto">
              <a:spcBef>
                <a:spcPct val="20000"/>
              </a:spcBef>
              <a:spcAft>
                <a:spcPts val="0"/>
              </a:spcAft>
              <a:buClr>
                <a:srgbClr val="AA2B1E"/>
              </a:buClr>
              <a:buSzPct val="85000"/>
              <a:buFont typeface="Brush Script MT" pitchFamily="66" charset="0"/>
              <a:buChar char="O"/>
              <a:defRPr/>
            </a:pPr>
            <a:r>
              <a:rPr lang="es-CO" dirty="0">
                <a:solidFill>
                  <a:prstClr val="black"/>
                </a:solidFill>
                <a:latin typeface="Arial" pitchFamily="34" charset="0"/>
                <a:cs typeface="Arial" pitchFamily="34" charset="0"/>
              </a:rPr>
              <a:t>Evaluación de desempeño</a:t>
            </a:r>
          </a:p>
          <a:p>
            <a:pPr marL="274320" indent="-274320" algn="just" fontAlgn="auto">
              <a:spcBef>
                <a:spcPct val="20000"/>
              </a:spcBef>
              <a:spcAft>
                <a:spcPts val="0"/>
              </a:spcAft>
              <a:buClr>
                <a:srgbClr val="AA2B1E"/>
              </a:buClr>
              <a:buSzPct val="85000"/>
              <a:buFont typeface="Brush Script MT" pitchFamily="66" charset="0"/>
              <a:buChar char="O"/>
              <a:defRPr/>
            </a:pPr>
            <a:r>
              <a:rPr lang="es-CO" dirty="0">
                <a:solidFill>
                  <a:prstClr val="black"/>
                </a:solidFill>
                <a:latin typeface="Arial" pitchFamily="34" charset="0"/>
                <a:cs typeface="Arial" pitchFamily="34" charset="0"/>
              </a:rPr>
              <a:t>Carta de finalización de la práctica en la entidad (en </a:t>
            </a:r>
            <a:r>
              <a:rPr lang="es-CO" b="1" dirty="0">
                <a:solidFill>
                  <a:prstClr val="black"/>
                </a:solidFill>
                <a:latin typeface="Arial" pitchFamily="34" charset="0"/>
                <a:cs typeface="Arial" pitchFamily="34" charset="0"/>
              </a:rPr>
              <a:t>papel </a:t>
            </a:r>
            <a:r>
              <a:rPr lang="es-CO" b="1" dirty="0" smtClean="0">
                <a:solidFill>
                  <a:prstClr val="black"/>
                </a:solidFill>
                <a:latin typeface="Arial" pitchFamily="34" charset="0"/>
                <a:cs typeface="Arial" pitchFamily="34" charset="0"/>
              </a:rPr>
              <a:t>membretado</a:t>
            </a:r>
            <a:r>
              <a:rPr lang="es-CO" dirty="0">
                <a:solidFill>
                  <a:prstClr val="black"/>
                </a:solidFill>
                <a:latin typeface="Arial" pitchFamily="34" charset="0"/>
                <a:cs typeface="Arial" pitchFamily="34" charset="0"/>
              </a:rPr>
              <a:t>)</a:t>
            </a:r>
          </a:p>
          <a:p>
            <a:pPr marL="274320" indent="-274320" algn="just" fontAlgn="auto">
              <a:spcBef>
                <a:spcPct val="20000"/>
              </a:spcBef>
              <a:spcAft>
                <a:spcPts val="0"/>
              </a:spcAft>
              <a:buClr>
                <a:srgbClr val="AA2B1E"/>
              </a:buClr>
              <a:buSzPct val="85000"/>
              <a:buFont typeface="Brush Script MT" pitchFamily="66" charset="0"/>
              <a:buChar char="O"/>
              <a:defRPr/>
            </a:pPr>
            <a:r>
              <a:rPr lang="es-CO" dirty="0">
                <a:solidFill>
                  <a:prstClr val="black"/>
                </a:solidFill>
                <a:latin typeface="Arial" pitchFamily="34" charset="0"/>
                <a:cs typeface="Arial" pitchFamily="34" charset="0"/>
              </a:rPr>
              <a:t>Formato e Informe de observación y aprestamiento al servicio social</a:t>
            </a:r>
          </a:p>
        </p:txBody>
      </p:sp>
    </p:spTree>
    <p:extLst>
      <p:ext uri="{BB962C8B-B14F-4D97-AF65-F5344CB8AC3E}">
        <p14:creationId xmlns:p14="http://schemas.microsoft.com/office/powerpoint/2010/main" val="26342433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20805" y="-1268323"/>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rot="5400000" flipV="1">
            <a:off x="-2028996" y="3305957"/>
            <a:ext cx="7270040" cy="1323439"/>
          </a:xfrm>
          <a:prstGeom prst="rect">
            <a:avLst/>
          </a:prstGeom>
        </p:spPr>
        <p:txBody>
          <a:bodyPr wrap="square">
            <a:spAutoFit/>
          </a:bodyPr>
          <a:lstStyle/>
          <a:p>
            <a:pPr algn="ctr" fontAlgn="auto">
              <a:spcBef>
                <a:spcPts val="0"/>
              </a:spcBef>
              <a:spcAft>
                <a:spcPts val="0"/>
              </a:spcAft>
              <a:defRPr/>
            </a:pPr>
            <a:r>
              <a:rPr lang="es-ES_tradnl" sz="4000" b="1" dirty="0" smtClean="0">
                <a:latin typeface="+mj-lt"/>
                <a:cs typeface="+mn-cs"/>
              </a:rPr>
              <a:t>FORMATO </a:t>
            </a:r>
          </a:p>
          <a:p>
            <a:pPr algn="ctr" fontAlgn="auto">
              <a:spcBef>
                <a:spcPts val="0"/>
              </a:spcBef>
              <a:spcAft>
                <a:spcPts val="0"/>
              </a:spcAft>
              <a:defRPr/>
            </a:pPr>
            <a:r>
              <a:rPr lang="es-ES_tradnl" sz="4000" b="1" dirty="0" smtClean="0">
                <a:latin typeface="+mj-lt"/>
                <a:cs typeface="+mn-cs"/>
              </a:rPr>
              <a:t>INSCRIPCIÓN PRÁCTICAS</a:t>
            </a:r>
            <a:endParaRPr lang="es-CO" b="1" dirty="0">
              <a:latin typeface="+mj-lt"/>
              <a:cs typeface="+mn-cs"/>
            </a:endParaRPr>
          </a:p>
        </p:txBody>
      </p:sp>
      <p:pic>
        <p:nvPicPr>
          <p:cNvPr id="12"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4056" t="9524" r="50000" b="8713"/>
          <a:stretch/>
        </p:blipFill>
        <p:spPr bwMode="auto">
          <a:xfrm>
            <a:off x="2699792" y="1175666"/>
            <a:ext cx="4464496" cy="570971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74210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20805" y="-1268323"/>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rot="5400000" flipV="1">
            <a:off x="-2028996" y="3613733"/>
            <a:ext cx="7270040" cy="707886"/>
          </a:xfrm>
          <a:prstGeom prst="rect">
            <a:avLst/>
          </a:prstGeom>
        </p:spPr>
        <p:txBody>
          <a:bodyPr wrap="square">
            <a:spAutoFit/>
          </a:bodyPr>
          <a:lstStyle/>
          <a:p>
            <a:pPr algn="ctr" fontAlgn="auto">
              <a:spcBef>
                <a:spcPts val="0"/>
              </a:spcBef>
              <a:spcAft>
                <a:spcPts val="0"/>
              </a:spcAft>
              <a:defRPr/>
            </a:pPr>
            <a:r>
              <a:rPr lang="es-ES_tradnl" sz="4000" b="1" dirty="0" smtClean="0">
                <a:latin typeface="+mj-lt"/>
                <a:cs typeface="+mn-cs"/>
              </a:rPr>
              <a:t>HOJA CONTROL ENTIDAD</a:t>
            </a:r>
            <a:endParaRPr lang="es-CO" b="1" dirty="0">
              <a:latin typeface="+mj-lt"/>
              <a:cs typeface="+mn-cs"/>
            </a:endParaRPr>
          </a:p>
        </p:txBody>
      </p:sp>
      <p:pic>
        <p:nvPicPr>
          <p:cNvPr id="7170"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8741" t="12194" r="50000" b="8929"/>
          <a:stretch/>
        </p:blipFill>
        <p:spPr bwMode="auto">
          <a:xfrm>
            <a:off x="3241129" y="1268760"/>
            <a:ext cx="3959047" cy="56166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3368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20805" y="-1268323"/>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rot="5400000" flipV="1">
            <a:off x="-2028996" y="3305957"/>
            <a:ext cx="7270040" cy="1323439"/>
          </a:xfrm>
          <a:prstGeom prst="rect">
            <a:avLst/>
          </a:prstGeom>
        </p:spPr>
        <p:txBody>
          <a:bodyPr wrap="square">
            <a:spAutoFit/>
          </a:bodyPr>
          <a:lstStyle/>
          <a:p>
            <a:pPr algn="ctr" fontAlgn="auto">
              <a:spcBef>
                <a:spcPts val="0"/>
              </a:spcBef>
              <a:spcAft>
                <a:spcPts val="0"/>
              </a:spcAft>
              <a:defRPr/>
            </a:pPr>
            <a:r>
              <a:rPr lang="es-ES_tradnl" sz="4000" b="1" dirty="0" smtClean="0">
                <a:latin typeface="+mj-lt"/>
                <a:cs typeface="+mn-cs"/>
              </a:rPr>
              <a:t>HOJA CONTROL </a:t>
            </a:r>
          </a:p>
          <a:p>
            <a:pPr algn="ctr" fontAlgn="auto">
              <a:spcBef>
                <a:spcPts val="0"/>
              </a:spcBef>
              <a:spcAft>
                <a:spcPts val="0"/>
              </a:spcAft>
              <a:defRPr/>
            </a:pPr>
            <a:r>
              <a:rPr lang="es-ES_tradnl" sz="4000" b="1" dirty="0" smtClean="0">
                <a:latin typeface="+mj-lt"/>
                <a:cs typeface="+mn-cs"/>
              </a:rPr>
              <a:t>ESTUDIANTES</a:t>
            </a:r>
            <a:endParaRPr lang="es-CO" b="1" dirty="0">
              <a:latin typeface="+mj-lt"/>
              <a:cs typeface="+mn-cs"/>
            </a:endParaRPr>
          </a:p>
        </p:txBody>
      </p:sp>
      <p:pic>
        <p:nvPicPr>
          <p:cNvPr id="8194"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6718" t="10119" r="50917" b="11174"/>
          <a:stretch/>
        </p:blipFill>
        <p:spPr bwMode="auto">
          <a:xfrm>
            <a:off x="3097301" y="1180722"/>
            <a:ext cx="4066987" cy="556064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13368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20805" y="-1268323"/>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rot="5400000" flipV="1">
            <a:off x="-2317028" y="3305957"/>
            <a:ext cx="7270040" cy="1323439"/>
          </a:xfrm>
          <a:prstGeom prst="rect">
            <a:avLst/>
          </a:prstGeom>
        </p:spPr>
        <p:txBody>
          <a:bodyPr wrap="square">
            <a:spAutoFit/>
          </a:bodyPr>
          <a:lstStyle/>
          <a:p>
            <a:pPr algn="ctr" fontAlgn="auto">
              <a:spcBef>
                <a:spcPts val="0"/>
              </a:spcBef>
              <a:spcAft>
                <a:spcPts val="0"/>
              </a:spcAft>
              <a:defRPr/>
            </a:pPr>
            <a:r>
              <a:rPr lang="es-ES_tradnl" sz="4000" b="1" dirty="0" smtClean="0">
                <a:latin typeface="+mj-lt"/>
                <a:cs typeface="+mn-cs"/>
              </a:rPr>
              <a:t>EVALUACIÓN DE </a:t>
            </a:r>
          </a:p>
          <a:p>
            <a:pPr algn="ctr" fontAlgn="auto">
              <a:spcBef>
                <a:spcPts val="0"/>
              </a:spcBef>
              <a:spcAft>
                <a:spcPts val="0"/>
              </a:spcAft>
              <a:defRPr/>
            </a:pPr>
            <a:r>
              <a:rPr lang="es-ES_tradnl" sz="4000" b="1" dirty="0" smtClean="0">
                <a:latin typeface="+mj-lt"/>
              </a:rPr>
              <a:t>DESEMPEÑO</a:t>
            </a:r>
            <a:endParaRPr lang="es-CO" b="1" dirty="0">
              <a:latin typeface="+mj-lt"/>
              <a:cs typeface="+mn-cs"/>
            </a:endParaRPr>
          </a:p>
        </p:txBody>
      </p:sp>
      <p:pic>
        <p:nvPicPr>
          <p:cNvPr id="6147"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15064" t="10516" r="14774" b="11111"/>
          <a:stretch/>
        </p:blipFill>
        <p:spPr bwMode="auto">
          <a:xfrm>
            <a:off x="1987839" y="2040353"/>
            <a:ext cx="7051933" cy="442874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00907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20805" y="-1268323"/>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rot="5400000" flipV="1">
            <a:off x="-2028996" y="3613733"/>
            <a:ext cx="7270040" cy="707886"/>
          </a:xfrm>
          <a:prstGeom prst="rect">
            <a:avLst/>
          </a:prstGeom>
        </p:spPr>
        <p:txBody>
          <a:bodyPr wrap="square">
            <a:spAutoFit/>
          </a:bodyPr>
          <a:lstStyle/>
          <a:p>
            <a:pPr algn="ctr" fontAlgn="auto">
              <a:spcBef>
                <a:spcPts val="0"/>
              </a:spcBef>
              <a:spcAft>
                <a:spcPts val="0"/>
              </a:spcAft>
              <a:defRPr/>
            </a:pPr>
            <a:r>
              <a:rPr lang="es-ES_tradnl" sz="4000" b="1" dirty="0" smtClean="0">
                <a:latin typeface="+mj-lt"/>
                <a:cs typeface="+mn-cs"/>
              </a:rPr>
              <a:t>CARTA DE FINALIZACIÓN</a:t>
            </a:r>
            <a:endParaRPr lang="es-CO" b="1" dirty="0">
              <a:latin typeface="+mj-lt"/>
              <a:cs typeface="+mn-cs"/>
            </a:endParaRPr>
          </a:p>
        </p:txBody>
      </p:sp>
      <p:pic>
        <p:nvPicPr>
          <p:cNvPr id="9218"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27889" t="9921" r="28717" b="12500"/>
          <a:stretch/>
        </p:blipFill>
        <p:spPr bwMode="auto">
          <a:xfrm>
            <a:off x="2699792" y="1196752"/>
            <a:ext cx="5472608" cy="55007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885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20805" y="-1268323"/>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rot="5400000" flipV="1">
            <a:off x="-2028996" y="3613733"/>
            <a:ext cx="7270040" cy="707886"/>
          </a:xfrm>
          <a:prstGeom prst="rect">
            <a:avLst/>
          </a:prstGeom>
        </p:spPr>
        <p:txBody>
          <a:bodyPr wrap="square">
            <a:spAutoFit/>
          </a:bodyPr>
          <a:lstStyle/>
          <a:p>
            <a:pPr algn="ctr" fontAlgn="auto">
              <a:spcBef>
                <a:spcPts val="0"/>
              </a:spcBef>
              <a:spcAft>
                <a:spcPts val="0"/>
              </a:spcAft>
              <a:defRPr/>
            </a:pPr>
            <a:r>
              <a:rPr lang="es-ES_tradnl" sz="4000" b="1" dirty="0" smtClean="0">
                <a:latin typeface="+mj-lt"/>
                <a:cs typeface="+mn-cs"/>
              </a:rPr>
              <a:t>OBSERVACIÓN</a:t>
            </a:r>
            <a:endParaRPr lang="es-CO" b="1" dirty="0">
              <a:latin typeface="+mj-lt"/>
              <a:cs typeface="+mn-cs"/>
            </a:endParaRPr>
          </a:p>
        </p:txBody>
      </p:sp>
      <p:pic>
        <p:nvPicPr>
          <p:cNvPr id="10242"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l="16719" t="10516" r="50000" b="11174"/>
          <a:stretch/>
        </p:blipFill>
        <p:spPr bwMode="auto">
          <a:xfrm>
            <a:off x="2699792" y="1152202"/>
            <a:ext cx="4330292" cy="57285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11885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graphicFrame>
        <p:nvGraphicFramePr>
          <p:cNvPr id="4" name="3 Marcador de contenido"/>
          <p:cNvGraphicFramePr>
            <a:graphicFrameLocks noGrp="1"/>
          </p:cNvGraphicFramePr>
          <p:nvPr>
            <p:ph idx="1"/>
          </p:nvPr>
        </p:nvGraphicFramePr>
        <p:xfrm>
          <a:off x="2736471" y="1600203"/>
          <a:ext cx="3671058" cy="4525956"/>
        </p:xfrm>
        <a:graphic>
          <a:graphicData uri="http://schemas.openxmlformats.org/drawingml/2006/table">
            <a:tbl>
              <a:tblPr>
                <a:tableStyleId>{5C22544A-7EE6-4342-B048-85BDC9FD1C3A}</a:tableStyleId>
              </a:tblPr>
              <a:tblGrid>
                <a:gridCol w="1762108"/>
                <a:gridCol w="264316"/>
                <a:gridCol w="1644634"/>
              </a:tblGrid>
              <a:tr h="125721">
                <a:tc gridSpan="3">
                  <a:txBody>
                    <a:bodyPr/>
                    <a:lstStyle/>
                    <a:p>
                      <a:pPr algn="ctr" fontAlgn="ctr"/>
                      <a:r>
                        <a:rPr lang="es-CO" sz="700" u="none" strike="noStrike">
                          <a:effectLst/>
                        </a:rPr>
                        <a:t>APROBACIÓN PRÁCTICAS EXTRA CONVENIO</a:t>
                      </a:r>
                      <a:endParaRPr lang="es-CO" sz="700" b="1" i="0" u="none" strike="noStrike">
                        <a:solidFill>
                          <a:srgbClr val="000000"/>
                        </a:solidFill>
                        <a:effectLst/>
                        <a:latin typeface="Calibri"/>
                      </a:endParaRPr>
                    </a:p>
                  </a:txBody>
                  <a:tcPr marL="6286" marR="6286" marT="6286" marB="0" anchor="ctr"/>
                </a:tc>
                <a:tc hMerge="1">
                  <a:txBody>
                    <a:bodyPr/>
                    <a:lstStyle/>
                    <a:p>
                      <a:endParaRPr lang="es-CO"/>
                    </a:p>
                  </a:txBody>
                  <a:tcPr/>
                </a:tc>
                <a:tc hMerge="1">
                  <a:txBody>
                    <a:bodyPr/>
                    <a:lstStyle/>
                    <a:p>
                      <a:endParaRPr lang="es-CO"/>
                    </a:p>
                  </a:txBody>
                  <a:tcPr/>
                </a:tc>
              </a:tr>
              <a:tr h="125721">
                <a:tc>
                  <a:txBody>
                    <a:bodyPr/>
                    <a:lstStyle/>
                    <a:p>
                      <a:pPr algn="ctr" fontAlgn="ctr"/>
                      <a:r>
                        <a:rPr lang="es-CO" sz="700" u="none" strike="noStrike">
                          <a:effectLst/>
                        </a:rPr>
                        <a:t>ALAPE DAVILA LUISA FERNANDA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LÓPEZ MUÑOZ ANA MARÍA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ALMENAREZ ALMEIRA ANYULI</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MANE GRANADOS CARMEN ZULEIKA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ARANGO JIMENEZ ALEJANDRO</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MARTÍNEZ RAMÍREZ JUAN MANUEL</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ARAUJO RODRIGUEZ JESSICA ALEJANDRA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MERCHAN FACCINI MARÍA JULIANA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ARISTIZABAL MONTERO LINA MARÍA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MONSALVE PARDO SANTIAGO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BAENE LOMBANA JUAN FELIPE</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MUELAS IZQUIERDO DUNEN KANEYBIA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BARROS RAMÍREZ MARÍA JOSÉ</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NIETO LÓPEZ LAURA XIMENA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BELTRÁN BAEZ ANGIE</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OLMOS NOVOA CARLOS</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CALIXTO ROJAS DAVID FERNANDO</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PEÑA LOBO PAULA ANDREA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CARRIZOSA BORDA FELIPE</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PERDOMO ORTEGA MARÍA CATALINA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CASAS VALENCIA SUSANA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PINTO ARCE ANDRES EDUARDO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CIFUENTES CASTRO NATALIA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PIÑEROS PAZ EDUARDO ENRIQUE</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CRUZ ZULUAGA MARÍA ALEJANDRA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PORTELA GALVIS MARÍA EUGENIA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CUESTAS DÍAZ MARÍA FERNANDA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PULIDO FERNANDEZ MARÍA ANGELICA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DEAZA ACOSTA DANIEL GUILLERMO</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QUINTERO GONZALEZ JUAN MANUEL</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DELGADO FRANCO ESTEFANIA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RIOS REYES MARÍA CAMILA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DÍAZ CASTILLA NATALIA CATALINA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ROA FAJARDO CRISTHIAN CAMILO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ECHEVERRY VALENCIA JUAN DANIEL</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ROCHA SOLANO MARÍA JOSÉ</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ESPINOSA GONZALEZ MIGUEL ANGEL</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RODRIGUEZ CALDERÓN NATALIA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FRANCO GALVIS SILVIA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RODRIGUEZ MENDOZA JOSÉ ANGEL</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FRANCO GONGORA NICOLE SUSANA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ROJAS IBARGÜEN MANUEL ANTONIO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GARCÍA GONZALEZ SILVANA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ROPERO SANTIAGO JUAN CAMILO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GARCIA QUIROGA DINA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RUEDA ESCOBAR MARÍA MARGARITA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GÓMEZ ARIZA JULIÁN AUGUSTO</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RUMIE HADDAD MELISSA MARÍA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GÓMEZ PARRAGA CARLOS ANDRES</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SANCHEZ BOLAÑOS JULIANA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GÓMEZ SOLANO KAROLL PAOLA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SANTA MARÍA PEDRO JOSÉ</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GRISALES PEÑA LAURA CAMILA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SEREBRENIK BELTRÁN STEFFANI</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GUTIERREZ DEVIA PAULA ANDREA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TOLEDO PLATA RAFAEL</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GUZMÁN RAMÍREZ CARLOS EDUARDO</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TORRES SARMIENTO ANDREA CAROLINA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HERNÁNDEZ HENAO JULIANA ANDREA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TRAVECEDO CORREA NATALIA MARÍA </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ISAZA IBARRA NATHALIA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URIBE CORREA DANIEL</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JARAMILLO GARCÍA ALVARO PIO</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VARGAS CARVAJAL ANDRES CAMILO </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JIMÉNEZ LAFAURIE IVÁN</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VARGAS PINZÓN MATEO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JIMÉNEZ MAHECHA LUISA FERNANDA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VIVAS VELASQUEZ JOSÉ ALEJANDRO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LEMA RODRIGUEZ CAMILA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l" fontAlgn="b"/>
                      <a:endParaRPr lang="es-CO" sz="700" b="0" i="0" u="none" strike="noStrike" dirty="0">
                        <a:solidFill>
                          <a:srgbClr val="000000"/>
                        </a:solidFill>
                        <a:effectLst/>
                        <a:latin typeface="Calibri"/>
                      </a:endParaRPr>
                    </a:p>
                  </a:txBody>
                  <a:tcPr marL="6286" marR="6286" marT="6286" marB="0" anchor="b"/>
                </a:tc>
              </a:tr>
            </a:tbl>
          </a:graphicData>
        </a:graphic>
      </p:graphicFrame>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703253" y="1019175"/>
            <a:ext cx="8286750" cy="1015663"/>
          </a:xfrm>
          <a:prstGeom prst="rect">
            <a:avLst/>
          </a:prstGeom>
        </p:spPr>
        <p:txBody>
          <a:bodyPr>
            <a:spAutoFit/>
          </a:bodyPr>
          <a:lstStyle/>
          <a:p>
            <a:pPr algn="ctr" fontAlgn="auto">
              <a:spcBef>
                <a:spcPts val="0"/>
              </a:spcBef>
              <a:spcAft>
                <a:spcPts val="0"/>
              </a:spcAft>
              <a:defRPr/>
            </a:pPr>
            <a:r>
              <a:rPr lang="es-CO" sz="3000" b="1" dirty="0" smtClean="0">
                <a:latin typeface="Arial" pitchFamily="34" charset="0"/>
                <a:cs typeface="Arial" pitchFamily="34" charset="0"/>
              </a:rPr>
              <a:t>APROBACIÓN PRÁCTICAS EXTRA CONVENIO</a:t>
            </a:r>
            <a:endParaRPr lang="es-CO" sz="3000" b="1"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062797623"/>
              </p:ext>
            </p:extLst>
          </p:nvPr>
        </p:nvGraphicFramePr>
        <p:xfrm>
          <a:off x="1669006" y="2048546"/>
          <a:ext cx="6552728" cy="4572000"/>
        </p:xfrm>
        <a:graphic>
          <a:graphicData uri="http://schemas.openxmlformats.org/drawingml/2006/table">
            <a:tbl>
              <a:tblPr firstRow="1" firstCol="1" bandRow="1"/>
              <a:tblGrid>
                <a:gridCol w="2184242"/>
                <a:gridCol w="2184243"/>
                <a:gridCol w="2184243"/>
              </a:tblGrid>
              <a:tr h="222796">
                <a:tc>
                  <a:txBody>
                    <a:bodyPr/>
                    <a:lstStyle/>
                    <a:p>
                      <a:pPr algn="just">
                        <a:spcAft>
                          <a:spcPts val="0"/>
                        </a:spcAft>
                      </a:pPr>
                      <a:r>
                        <a:rPr lang="es-CO" sz="1500" b="1" dirty="0" smtClean="0">
                          <a:effectLst/>
                          <a:latin typeface="Calibri"/>
                          <a:ea typeface="Calibri"/>
                          <a:cs typeface="Times New Roman"/>
                        </a:rPr>
                        <a:t>CODIGO</a:t>
                      </a:r>
                      <a:endParaRPr lang="es-CO" sz="1500" dirty="0">
                        <a:effectLst/>
                        <a:latin typeface="Calibri"/>
                        <a:ea typeface="Calibri"/>
                        <a:cs typeface="Times New Roman"/>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121112878</a:t>
                      </a:r>
                      <a:endParaRPr lang="es-CO" sz="1500" dirty="0">
                        <a:effectLst/>
                        <a:latin typeface="Calibri"/>
                        <a:ea typeface="Calibri"/>
                        <a:cs typeface="Times New Roman"/>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102112392</a:t>
                      </a:r>
                      <a:endParaRPr lang="es-CO" sz="1500">
                        <a:effectLst/>
                        <a:latin typeface="Calibri"/>
                        <a:ea typeface="Calibri"/>
                        <a:cs typeface="Times New Roman"/>
                      </a:endParaRPr>
                    </a:p>
                  </a:txBody>
                  <a:tcPr marL="48724" marR="487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121112878</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102112392</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111112034</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121112989</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r>
                        <a:rPr lang="es-CO" sz="1500" dirty="0" smtClean="0">
                          <a:effectLst/>
                          <a:latin typeface="Calibri"/>
                          <a:ea typeface="Calibri"/>
                          <a:cs typeface="Times New Roman"/>
                        </a:rPr>
                        <a:t>112112984</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112112260</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112112878</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r>
                        <a:rPr lang="es-CO" sz="1500" smtClean="0">
                          <a:effectLst/>
                          <a:latin typeface="Calibri"/>
                          <a:ea typeface="Calibri"/>
                          <a:cs typeface="Times New Roman"/>
                        </a:rPr>
                        <a:t>121112832</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dirty="0" smtClean="0">
                          <a:effectLst/>
                          <a:latin typeface="Calibri"/>
                          <a:ea typeface="Calibri"/>
                          <a:cs typeface="Times New Roman"/>
                        </a:rPr>
                        <a:t>121112366</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111112113</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r>
                        <a:rPr lang="es-CO" sz="1500" smtClean="0">
                          <a:effectLst/>
                          <a:latin typeface="Calibri"/>
                          <a:ea typeface="Calibri"/>
                          <a:cs typeface="Times New Roman"/>
                        </a:rPr>
                        <a:t>112112271</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121112736</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121112030</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r>
                        <a:rPr lang="es-CO" sz="1500" smtClean="0">
                          <a:effectLst/>
                          <a:latin typeface="Calibri"/>
                          <a:ea typeface="Calibri"/>
                          <a:cs typeface="Times New Roman"/>
                        </a:rPr>
                        <a:t>102112222</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112112009</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121112706</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r>
                        <a:rPr lang="es-CO" sz="1500" smtClean="0">
                          <a:effectLst/>
                          <a:latin typeface="Calibri"/>
                          <a:ea typeface="Calibri"/>
                          <a:cs typeface="Times New Roman"/>
                        </a:rPr>
                        <a:t>102112507</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112112996</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121112398</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r>
                        <a:rPr lang="es-CO" sz="1500" smtClean="0">
                          <a:effectLst/>
                          <a:latin typeface="Calibri"/>
                          <a:ea typeface="Calibri"/>
                          <a:cs typeface="Times New Roman"/>
                        </a:rPr>
                        <a:t>112112152</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121112661</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112112949</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r>
                        <a:rPr lang="es-CO" sz="1500" smtClean="0">
                          <a:effectLst/>
                          <a:latin typeface="Calibri"/>
                          <a:ea typeface="Calibri"/>
                          <a:cs typeface="Times New Roman"/>
                        </a:rPr>
                        <a:t>112112920</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141112470</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121112665</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r>
                        <a:rPr lang="es-CO" sz="1500" smtClean="0">
                          <a:effectLst/>
                          <a:latin typeface="Calibri"/>
                          <a:ea typeface="Calibri"/>
                          <a:cs typeface="Times New Roman"/>
                        </a:rPr>
                        <a:t>112112276</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111112241</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121112688</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r>
                        <a:rPr lang="es-CO" sz="1500" smtClean="0">
                          <a:effectLst/>
                          <a:latin typeface="Calibri"/>
                          <a:ea typeface="Calibri"/>
                          <a:cs typeface="Times New Roman"/>
                        </a:rPr>
                        <a:t>121112620</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121112877</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112112089</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r>
                        <a:rPr lang="es-CO" sz="1500" smtClean="0">
                          <a:effectLst/>
                          <a:latin typeface="Calibri"/>
                          <a:ea typeface="Calibri"/>
                          <a:cs typeface="Times New Roman"/>
                        </a:rPr>
                        <a:t>121112596</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112112239</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111112757</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r>
                        <a:rPr lang="es-CO" sz="1500" smtClean="0">
                          <a:effectLst/>
                          <a:latin typeface="Calibri"/>
                          <a:ea typeface="Calibri"/>
                          <a:cs typeface="Times New Roman"/>
                        </a:rPr>
                        <a:t>121112853</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121112410</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dirty="0" smtClean="0">
                          <a:effectLst/>
                          <a:latin typeface="Calibri"/>
                          <a:ea typeface="Calibri"/>
                          <a:cs typeface="Times New Roman"/>
                        </a:rPr>
                        <a:t>121112914</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2796">
                <a:tc>
                  <a:txBody>
                    <a:bodyPr/>
                    <a:lstStyle/>
                    <a:p>
                      <a:pPr algn="just">
                        <a:spcAft>
                          <a:spcPts val="0"/>
                        </a:spcAft>
                      </a:pPr>
                      <a:r>
                        <a:rPr lang="es-CO" sz="1500" dirty="0" smtClean="0">
                          <a:effectLst/>
                          <a:latin typeface="Calibri"/>
                          <a:ea typeface="Calibri"/>
                          <a:cs typeface="Times New Roman"/>
                        </a:rPr>
                        <a:t>112112237</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dirty="0" smtClean="0">
                          <a:effectLst/>
                          <a:latin typeface="Calibri"/>
                          <a:ea typeface="Calibri"/>
                          <a:cs typeface="Times New Roman"/>
                        </a:rPr>
                        <a:t>111112528</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500" dirty="0" smtClean="0">
                          <a:effectLst/>
                          <a:latin typeface="Calibri"/>
                          <a:ea typeface="Calibri"/>
                          <a:cs typeface="Times New Roman"/>
                        </a:rPr>
                        <a:t> </a:t>
                      </a:r>
                      <a:endParaRPr lang="es-CO" sz="15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r>
              <a:tr h="222796">
                <a:tc>
                  <a:txBody>
                    <a:bodyPr/>
                    <a:lstStyle/>
                    <a:p>
                      <a:pPr algn="just">
                        <a:spcAft>
                          <a:spcPts val="0"/>
                        </a:spcAft>
                      </a:pPr>
                      <a:r>
                        <a:rPr lang="es-CO" sz="1500" dirty="0" smtClean="0">
                          <a:effectLst/>
                          <a:latin typeface="Calibri"/>
                          <a:ea typeface="Calibri"/>
                          <a:cs typeface="Times New Roman"/>
                        </a:rPr>
                        <a:t>111112200</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142112379</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500" smtClean="0">
                          <a:effectLst/>
                          <a:latin typeface="Calibri"/>
                          <a:ea typeface="Calibri"/>
                          <a:cs typeface="Times New Roman"/>
                        </a:rPr>
                        <a:t> </a:t>
                      </a:r>
                      <a:endParaRPr lang="es-CO" sz="15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2796">
                <a:tc>
                  <a:txBody>
                    <a:bodyPr/>
                    <a:lstStyle/>
                    <a:p>
                      <a:pPr algn="just">
                        <a:spcAft>
                          <a:spcPts val="0"/>
                        </a:spcAft>
                      </a:pPr>
                      <a:r>
                        <a:rPr lang="es-CO" sz="1500" smtClean="0">
                          <a:effectLst/>
                          <a:latin typeface="Calibri"/>
                          <a:ea typeface="Calibri"/>
                          <a:cs typeface="Times New Roman"/>
                        </a:rPr>
                        <a:t>121112988</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102112200</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500" smtClean="0">
                          <a:effectLst/>
                          <a:latin typeface="Calibri"/>
                          <a:ea typeface="Calibri"/>
                          <a:cs typeface="Times New Roman"/>
                        </a:rPr>
                        <a:t> </a:t>
                      </a:r>
                      <a:endParaRPr lang="es-CO" sz="15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2796">
                <a:tc>
                  <a:txBody>
                    <a:bodyPr/>
                    <a:lstStyle/>
                    <a:p>
                      <a:pPr algn="just">
                        <a:spcAft>
                          <a:spcPts val="0"/>
                        </a:spcAft>
                      </a:pPr>
                      <a:r>
                        <a:rPr lang="es-CO" sz="1500" smtClean="0">
                          <a:effectLst/>
                          <a:latin typeface="Calibri"/>
                          <a:ea typeface="Calibri"/>
                          <a:cs typeface="Times New Roman"/>
                        </a:rPr>
                        <a:t>112112312</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121112941</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500" smtClean="0">
                          <a:effectLst/>
                          <a:latin typeface="Calibri"/>
                          <a:ea typeface="Calibri"/>
                          <a:cs typeface="Times New Roman"/>
                        </a:rPr>
                        <a:t> </a:t>
                      </a:r>
                      <a:endParaRPr lang="es-CO" sz="15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17982">
                <a:tc>
                  <a:txBody>
                    <a:bodyPr/>
                    <a:lstStyle/>
                    <a:p>
                      <a:pPr algn="just">
                        <a:spcAft>
                          <a:spcPts val="0"/>
                        </a:spcAft>
                      </a:pPr>
                      <a:r>
                        <a:rPr lang="es-CO" sz="1500" dirty="0" smtClean="0">
                          <a:effectLst/>
                          <a:latin typeface="Calibri"/>
                          <a:ea typeface="Calibri"/>
                          <a:cs typeface="Times New Roman"/>
                        </a:rPr>
                        <a:t>111112099</a:t>
                      </a:r>
                      <a:endParaRPr lang="es-CO" sz="15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111112126</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500" smtClean="0">
                          <a:effectLst/>
                          <a:latin typeface="Calibri"/>
                          <a:ea typeface="Calibri"/>
                          <a:cs typeface="Times New Roman"/>
                        </a:rPr>
                        <a:t> </a:t>
                      </a:r>
                      <a:endParaRPr lang="es-CO" sz="15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r h="222796">
                <a:tc>
                  <a:txBody>
                    <a:bodyPr/>
                    <a:lstStyle/>
                    <a:p>
                      <a:pPr algn="just">
                        <a:spcAft>
                          <a:spcPts val="0"/>
                        </a:spcAft>
                      </a:pPr>
                      <a:r>
                        <a:rPr lang="es-CO" sz="1500" smtClean="0">
                          <a:effectLst/>
                          <a:latin typeface="Calibri"/>
                          <a:ea typeface="Calibri"/>
                          <a:cs typeface="Times New Roman"/>
                        </a:rPr>
                        <a:t>111112169</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500" smtClean="0">
                          <a:effectLst/>
                          <a:latin typeface="Calibri"/>
                          <a:ea typeface="Calibri"/>
                          <a:cs typeface="Times New Roman"/>
                        </a:rPr>
                        <a:t>121112887</a:t>
                      </a:r>
                      <a:endParaRPr lang="es-CO" sz="15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s-CO" sz="1500" dirty="0" smtClean="0">
                          <a:effectLst/>
                          <a:latin typeface="Calibri"/>
                          <a:ea typeface="Calibri"/>
                          <a:cs typeface="Times New Roman"/>
                        </a:rPr>
                        <a:t> </a:t>
                      </a:r>
                      <a:endParaRPr lang="es-CO" sz="1500" dirty="0">
                        <a:effectLst/>
                        <a:latin typeface="Calibri"/>
                        <a:ea typeface="Calibri"/>
                        <a:cs typeface="Times New Roman"/>
                      </a:endParaRPr>
                    </a:p>
                  </a:txBody>
                  <a:tcPr marL="0" marR="0" marT="0" marB="0" anchor="ctr">
                    <a:lnL w="12700" cap="flat" cmpd="sng" algn="ctr">
                      <a:solidFill>
                        <a:srgbClr val="000000"/>
                      </a:solidFill>
                      <a:prstDash val="solid"/>
                      <a:round/>
                      <a:headEnd type="none" w="med" len="med"/>
                      <a:tailEnd type="none" w="med" len="med"/>
                    </a:lnL>
                    <a:lnR>
                      <a:noFill/>
                    </a:lnR>
                    <a:lnT>
                      <a:noFill/>
                    </a:lnT>
                    <a:lnB>
                      <a:noFill/>
                    </a:lnB>
                  </a:tcPr>
                </a:tc>
              </a:tr>
            </a:tbl>
          </a:graphicData>
        </a:graphic>
      </p:graphicFrame>
    </p:spTree>
    <p:extLst>
      <p:ext uri="{BB962C8B-B14F-4D97-AF65-F5344CB8AC3E}">
        <p14:creationId xmlns:p14="http://schemas.microsoft.com/office/powerpoint/2010/main" val="615231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graphicFrame>
        <p:nvGraphicFramePr>
          <p:cNvPr id="4" name="3 Marcador de contenido"/>
          <p:cNvGraphicFramePr>
            <a:graphicFrameLocks noGrp="1"/>
          </p:cNvGraphicFramePr>
          <p:nvPr>
            <p:ph idx="1"/>
          </p:nvPr>
        </p:nvGraphicFramePr>
        <p:xfrm>
          <a:off x="2736471" y="1600203"/>
          <a:ext cx="3671058" cy="4525956"/>
        </p:xfrm>
        <a:graphic>
          <a:graphicData uri="http://schemas.openxmlformats.org/drawingml/2006/table">
            <a:tbl>
              <a:tblPr>
                <a:tableStyleId>{5C22544A-7EE6-4342-B048-85BDC9FD1C3A}</a:tableStyleId>
              </a:tblPr>
              <a:tblGrid>
                <a:gridCol w="1762108"/>
                <a:gridCol w="264316"/>
                <a:gridCol w="1644634"/>
              </a:tblGrid>
              <a:tr h="125721">
                <a:tc gridSpan="3">
                  <a:txBody>
                    <a:bodyPr/>
                    <a:lstStyle/>
                    <a:p>
                      <a:pPr algn="ctr" fontAlgn="ctr"/>
                      <a:r>
                        <a:rPr lang="es-CO" sz="700" u="none" strike="noStrike">
                          <a:effectLst/>
                        </a:rPr>
                        <a:t>APROBACIÓN PRÁCTICAS EXTRA CONVENIO</a:t>
                      </a:r>
                      <a:endParaRPr lang="es-CO" sz="700" b="1" i="0" u="none" strike="noStrike">
                        <a:solidFill>
                          <a:srgbClr val="000000"/>
                        </a:solidFill>
                        <a:effectLst/>
                        <a:latin typeface="Calibri"/>
                      </a:endParaRPr>
                    </a:p>
                  </a:txBody>
                  <a:tcPr marL="6286" marR="6286" marT="6286" marB="0" anchor="ctr"/>
                </a:tc>
                <a:tc hMerge="1">
                  <a:txBody>
                    <a:bodyPr/>
                    <a:lstStyle/>
                    <a:p>
                      <a:endParaRPr lang="es-CO"/>
                    </a:p>
                  </a:txBody>
                  <a:tcPr/>
                </a:tc>
                <a:tc hMerge="1">
                  <a:txBody>
                    <a:bodyPr/>
                    <a:lstStyle/>
                    <a:p>
                      <a:endParaRPr lang="es-CO"/>
                    </a:p>
                  </a:txBody>
                  <a:tcPr/>
                </a:tc>
              </a:tr>
              <a:tr h="125721">
                <a:tc>
                  <a:txBody>
                    <a:bodyPr/>
                    <a:lstStyle/>
                    <a:p>
                      <a:pPr algn="ctr" fontAlgn="ctr"/>
                      <a:r>
                        <a:rPr lang="es-CO" sz="700" u="none" strike="noStrike">
                          <a:effectLst/>
                        </a:rPr>
                        <a:t>ALAPE DAVILA LUISA FERNANDA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LÓPEZ MUÑOZ ANA MARÍA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ALMENAREZ ALMEIRA ANYULI</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MANE GRANADOS CARMEN ZULEIKA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ARANGO JIMENEZ ALEJANDRO</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MARTÍNEZ RAMÍREZ JUAN MANUEL</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ARAUJO RODRIGUEZ JESSICA ALEJANDRA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MERCHAN FACCINI MARÍA JULIANA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ARISTIZABAL MONTERO LINA MARÍA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MONSALVE PARDO SANTIAGO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BAENE LOMBANA JUAN FELIPE</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MUELAS IZQUIERDO DUNEN KANEYBIA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BARROS RAMÍREZ MARÍA JOSÉ</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NIETO LÓPEZ LAURA XIMENA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BELTRÁN BAEZ ANGIE</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OLMOS NOVOA CARLOS</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CALIXTO ROJAS DAVID FERNANDO</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PEÑA LOBO PAULA ANDREA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CARRIZOSA BORDA FELIPE</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PERDOMO ORTEGA MARÍA CATALINA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CASAS VALENCIA SUSANA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PINTO ARCE ANDRES EDUARDO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CIFUENTES CASTRO NATALIA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PIÑEROS PAZ EDUARDO ENRIQUE</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CRUZ ZULUAGA MARÍA ALEJANDRA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PORTELA GALVIS MARÍA EUGENIA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CUESTAS DÍAZ MARÍA FERNANDA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PULIDO FERNANDEZ MARÍA ANGELICA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DEAZA ACOSTA DANIEL GUILLERMO</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QUINTERO GONZALEZ JUAN MANUEL</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DELGADO FRANCO ESTEFANIA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RIOS REYES MARÍA CAMILA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DÍAZ CASTILLA NATALIA CATALINA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ROA FAJARDO CRISTHIAN CAMILO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ECHEVERRY VALENCIA JUAN DANIEL</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ROCHA SOLANO MARÍA JOSÉ</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ESPINOSA GONZALEZ MIGUEL ANGEL</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RODRIGUEZ CALDERÓN NATALIA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FRANCO GALVIS SILVIA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RODRIGUEZ MENDOZA JOSÉ ANGEL</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FRANCO GONGORA NICOLE SUSANA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ROJAS IBARGÜEN MANUEL ANTONIO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GARCÍA GONZALEZ SILVANA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ROPERO SANTIAGO JUAN CAMILO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GARCIA QUIROGA DINA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RUEDA ESCOBAR MARÍA MARGARITA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GÓMEZ ARIZA JULIÁN AUGUSTO</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RUMIE HADDAD MELISSA MARÍA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GÓMEZ PARRAGA CARLOS ANDRES</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SANCHEZ BOLAÑOS JULIANA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GÓMEZ SOLANO KAROLL PAOLA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SANTA MARÍA PEDRO JOSÉ</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GRISALES PEÑA LAURA CAMILA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SEREBRENIK BELTRÁN STEFFANI</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GUTIERREZ DEVIA PAULA ANDREA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TOLEDO PLATA RAFAEL</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GUZMÁN RAMÍREZ CARLOS EDUARDO</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TORRES SARMIENTO ANDREA CAROLINA</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HERNÁNDEZ HENAO JULIANA ANDREA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TRAVECEDO CORREA NATALIA MARÍA </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ISAZA IBARRA NATHALIA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URIBE CORREA DANIEL</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JARAMILLO GARCÍA ALVARO PIO</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VARGAS CARVAJAL ANDRES CAMILO </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JIMÉNEZ LAFAURIE IVÁN</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VARGAS PINZÓN MATEO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JIMÉNEZ MAHECHA LUISA FERNANDA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ctr" fontAlgn="ctr"/>
                      <a:r>
                        <a:rPr lang="es-CO" sz="700" u="none" strike="noStrike">
                          <a:effectLst/>
                        </a:rPr>
                        <a:t>VIVAS VELASQUEZ JOSÉ ALEJANDRO</a:t>
                      </a:r>
                      <a:endParaRPr lang="es-CO" sz="700" b="0" i="0" u="none" strike="noStrike">
                        <a:solidFill>
                          <a:srgbClr val="000000"/>
                        </a:solidFill>
                        <a:effectLst/>
                        <a:latin typeface="Calibri"/>
                      </a:endParaRPr>
                    </a:p>
                  </a:txBody>
                  <a:tcPr marL="6286" marR="6286" marT="6286" marB="0" anchor="ctr"/>
                </a:tc>
              </a:tr>
              <a:tr h="125721">
                <a:tc>
                  <a:txBody>
                    <a:bodyPr/>
                    <a:lstStyle/>
                    <a:p>
                      <a:pPr algn="ctr" fontAlgn="ctr"/>
                      <a:r>
                        <a:rPr lang="es-CO" sz="700" u="none" strike="noStrike">
                          <a:effectLst/>
                        </a:rPr>
                        <a:t>LEMA RODRIGUEZ CAMILA</a:t>
                      </a:r>
                      <a:endParaRPr lang="es-CO" sz="700" b="0" i="0" u="none" strike="noStrike">
                        <a:solidFill>
                          <a:srgbClr val="000000"/>
                        </a:solidFill>
                        <a:effectLst/>
                        <a:latin typeface="Calibri"/>
                      </a:endParaRPr>
                    </a:p>
                  </a:txBody>
                  <a:tcPr marL="6286" marR="6286" marT="6286" marB="0" anchor="ctr"/>
                </a:tc>
                <a:tc>
                  <a:txBody>
                    <a:bodyPr/>
                    <a:lstStyle/>
                    <a:p>
                      <a:pPr algn="l" fontAlgn="b"/>
                      <a:endParaRPr lang="es-CO" sz="700" b="0" i="0" u="none" strike="noStrike">
                        <a:solidFill>
                          <a:srgbClr val="000000"/>
                        </a:solidFill>
                        <a:effectLst/>
                        <a:latin typeface="Calibri"/>
                      </a:endParaRPr>
                    </a:p>
                  </a:txBody>
                  <a:tcPr marL="6286" marR="6286" marT="6286" marB="0" anchor="b"/>
                </a:tc>
                <a:tc>
                  <a:txBody>
                    <a:bodyPr/>
                    <a:lstStyle/>
                    <a:p>
                      <a:pPr algn="l" fontAlgn="b"/>
                      <a:endParaRPr lang="es-CO" sz="700" b="0" i="0" u="none" strike="noStrike" dirty="0">
                        <a:solidFill>
                          <a:srgbClr val="000000"/>
                        </a:solidFill>
                        <a:effectLst/>
                        <a:latin typeface="Calibri"/>
                      </a:endParaRPr>
                    </a:p>
                  </a:txBody>
                  <a:tcPr marL="6286" marR="6286" marT="6286" marB="0" anchor="b"/>
                </a:tc>
              </a:tr>
            </a:tbl>
          </a:graphicData>
        </a:graphic>
      </p:graphicFrame>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703253" y="1019175"/>
            <a:ext cx="8286750" cy="553998"/>
          </a:xfrm>
          <a:prstGeom prst="rect">
            <a:avLst/>
          </a:prstGeom>
        </p:spPr>
        <p:txBody>
          <a:bodyPr>
            <a:spAutoFit/>
          </a:bodyPr>
          <a:lstStyle/>
          <a:p>
            <a:pPr algn="ctr" fontAlgn="auto">
              <a:spcBef>
                <a:spcPts val="0"/>
              </a:spcBef>
              <a:spcAft>
                <a:spcPts val="0"/>
              </a:spcAft>
              <a:defRPr/>
            </a:pPr>
            <a:r>
              <a:rPr lang="es-CO" sz="3000" b="1" dirty="0" smtClean="0">
                <a:latin typeface="Arial" pitchFamily="34" charset="0"/>
                <a:cs typeface="Arial" pitchFamily="34" charset="0"/>
              </a:rPr>
              <a:t>PRÁCTICAS PROBONO</a:t>
            </a:r>
            <a:endParaRPr lang="es-CO" sz="3000" b="1"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1664874711"/>
              </p:ext>
            </p:extLst>
          </p:nvPr>
        </p:nvGraphicFramePr>
        <p:xfrm>
          <a:off x="2771800" y="1752111"/>
          <a:ext cx="4248472" cy="4764240"/>
        </p:xfrm>
        <a:graphic>
          <a:graphicData uri="http://schemas.openxmlformats.org/drawingml/2006/table">
            <a:tbl>
              <a:tblPr firstRow="1" firstCol="1" bandRow="1"/>
              <a:tblGrid>
                <a:gridCol w="4248472"/>
              </a:tblGrid>
              <a:tr h="226782">
                <a:tc>
                  <a:txBody>
                    <a:bodyPr/>
                    <a:lstStyle/>
                    <a:p>
                      <a:pPr algn="ctr">
                        <a:spcAft>
                          <a:spcPts val="0"/>
                        </a:spcAft>
                      </a:pPr>
                      <a:r>
                        <a:rPr lang="es-CO" sz="1500" b="1" dirty="0" smtClean="0">
                          <a:effectLst/>
                          <a:latin typeface="Calibri"/>
                          <a:ea typeface="Calibri"/>
                        </a:rPr>
                        <a:t>ESTUDIANTE</a:t>
                      </a:r>
                      <a:endParaRPr lang="es-CO" sz="1500" b="1" dirty="0">
                        <a:effectLst/>
                        <a:latin typeface="Calibri"/>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dirty="0">
                          <a:solidFill>
                            <a:srgbClr val="000000"/>
                          </a:solidFill>
                          <a:effectLst/>
                          <a:latin typeface="Calibri"/>
                        </a:rPr>
                        <a:t>Nancy Vera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Katherine Nemocon</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Gretta Natalia Hernández</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María Alejandra Bray</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Javier Cárdenas </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Rafael Felipe Bernal</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María Trinidad Bula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Laura Rodríguez</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María Paz Alba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Juan Pablo López</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Michelle Margarita Caballero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Federico Padilla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Luis Eduardo Gómez</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Mariam Char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Laura Alejandra Barrantes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Eliana Otálora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Mónica Redondo</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a:solidFill>
                            <a:srgbClr val="000000"/>
                          </a:solidFill>
                          <a:effectLst/>
                          <a:latin typeface="Calibri"/>
                        </a:rPr>
                        <a:t>Daniela Vesga</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fontAlgn="b"/>
                      <a:r>
                        <a:rPr lang="es-CO" sz="1300" b="1" i="0" u="none" strike="noStrike" dirty="0">
                          <a:solidFill>
                            <a:srgbClr val="000000"/>
                          </a:solidFill>
                          <a:effectLst/>
                          <a:latin typeface="Calibri"/>
                        </a:rPr>
                        <a:t>Julián Gómez</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6782">
                <a:tc>
                  <a:txBody>
                    <a:bodyPr/>
                    <a:lstStyle/>
                    <a:p>
                      <a:pPr algn="ctr">
                        <a:spcAft>
                          <a:spcPts val="0"/>
                        </a:spcAft>
                      </a:pPr>
                      <a:endParaRPr lang="es-CO" sz="1400" dirty="0">
                        <a:effectLst/>
                        <a:latin typeface="Calibri"/>
                        <a:ea typeface="Calibri"/>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6575720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358478"/>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2659370" y="3367884"/>
            <a:ext cx="4572000" cy="2062103"/>
          </a:xfrm>
          <a:prstGeom prst="rect">
            <a:avLst/>
          </a:prstGeom>
        </p:spPr>
        <p:txBody>
          <a:bodyPr>
            <a:spAutoFit/>
          </a:bodyPr>
          <a:lstStyle/>
          <a:p>
            <a:pPr marL="274320" indent="-274320" algn="ctr" fontAlgn="auto">
              <a:spcBef>
                <a:spcPct val="20000"/>
              </a:spcBef>
              <a:spcAft>
                <a:spcPts val="0"/>
              </a:spcAft>
              <a:buClr>
                <a:srgbClr val="AA2B1E"/>
              </a:buClr>
              <a:buSzPct val="85000"/>
              <a:defRPr/>
            </a:pPr>
            <a:r>
              <a:rPr lang="es-ES_tradnl" sz="4000" b="1" dirty="0">
                <a:solidFill>
                  <a:prstClr val="black"/>
                </a:solidFill>
                <a:latin typeface="Arial" pitchFamily="34" charset="0"/>
                <a:cs typeface="Arial" pitchFamily="34" charset="0"/>
              </a:rPr>
              <a:t>INDUCCIÓN</a:t>
            </a:r>
          </a:p>
          <a:p>
            <a:pPr marL="274320" indent="-274320" algn="ctr" fontAlgn="auto">
              <a:spcBef>
                <a:spcPct val="20000"/>
              </a:spcBef>
              <a:spcAft>
                <a:spcPts val="0"/>
              </a:spcAft>
              <a:buClr>
                <a:srgbClr val="AA2B1E"/>
              </a:buClr>
              <a:buSzPct val="85000"/>
              <a:defRPr/>
            </a:pPr>
            <a:r>
              <a:rPr lang="es-ES_tradnl" sz="4000" b="1" dirty="0">
                <a:solidFill>
                  <a:prstClr val="black"/>
                </a:solidFill>
                <a:latin typeface="Arial" pitchFamily="34" charset="0"/>
                <a:cs typeface="Arial" pitchFamily="34" charset="0"/>
              </a:rPr>
              <a:t> </a:t>
            </a:r>
            <a:r>
              <a:rPr lang="es-ES_tradnl" sz="4000" b="1" dirty="0" smtClean="0">
                <a:solidFill>
                  <a:prstClr val="black"/>
                </a:solidFill>
                <a:latin typeface="Arial" pitchFamily="34" charset="0"/>
                <a:cs typeface="Arial" pitchFamily="34" charset="0"/>
              </a:rPr>
              <a:t>I </a:t>
            </a:r>
            <a:r>
              <a:rPr lang="es-ES_tradnl" sz="4000" b="1" dirty="0">
                <a:solidFill>
                  <a:prstClr val="black"/>
                </a:solidFill>
                <a:latin typeface="Arial" pitchFamily="34" charset="0"/>
                <a:cs typeface="Arial" pitchFamily="34" charset="0"/>
              </a:rPr>
              <a:t>SEMESTRE </a:t>
            </a:r>
            <a:r>
              <a:rPr lang="es-ES_tradnl" sz="4000" b="1" dirty="0" smtClean="0">
                <a:solidFill>
                  <a:prstClr val="black"/>
                </a:solidFill>
                <a:latin typeface="Arial" pitchFamily="34" charset="0"/>
                <a:cs typeface="Arial" pitchFamily="34" charset="0"/>
              </a:rPr>
              <a:t>2015</a:t>
            </a:r>
            <a:endParaRPr lang="es-ES_tradnl" sz="4000" b="1" dirty="0">
              <a:solidFill>
                <a:prstClr val="black"/>
              </a:solidFill>
              <a:latin typeface="Arial" pitchFamily="34" charset="0"/>
              <a:cs typeface="Arial" pitchFamily="34" charset="0"/>
            </a:endParaRPr>
          </a:p>
        </p:txBody>
      </p:sp>
      <p:sp>
        <p:nvSpPr>
          <p:cNvPr id="13" name="Rectangle 2"/>
          <p:cNvSpPr txBox="1">
            <a:spLocks noChangeArrowheads="1"/>
          </p:cNvSpPr>
          <p:nvPr/>
        </p:nvSpPr>
        <p:spPr>
          <a:xfrm>
            <a:off x="1619671" y="1759753"/>
            <a:ext cx="6965245" cy="1202485"/>
          </a:xfrm>
          <a:prstGeom prst="rect">
            <a:avLst/>
          </a:prstGeom>
          <a:noFill/>
          <a:ln w="9525" cap="flat" cmpd="sng" algn="ctr">
            <a:noFill/>
            <a:prstDash val="solid"/>
          </a:ln>
          <a:effectLst/>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s-ES_tradnl" sz="4400" b="1" i="0" u="none" strike="noStrike" kern="1200" cap="none" spc="0" normalizeH="0" baseline="0" noProof="0" dirty="0" smtClean="0">
                <a:ln>
                  <a:noFill/>
                </a:ln>
                <a:effectLst/>
                <a:uLnTx/>
                <a:uFillTx/>
                <a:latin typeface="Arial" pitchFamily="34" charset="0"/>
                <a:cs typeface="Arial" pitchFamily="34" charset="0"/>
              </a:rPr>
              <a:t>PRÁCTICA JURÍDICA I</a:t>
            </a:r>
          </a:p>
        </p:txBody>
      </p:sp>
    </p:spTree>
    <p:extLst>
      <p:ext uri="{BB962C8B-B14F-4D97-AF65-F5344CB8AC3E}">
        <p14:creationId xmlns:p14="http://schemas.microsoft.com/office/powerpoint/2010/main" val="5189050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graphicFrame>
        <p:nvGraphicFramePr>
          <p:cNvPr id="4" name="3 Marcador de contenido"/>
          <p:cNvGraphicFramePr>
            <a:graphicFrameLocks noGrp="1"/>
          </p:cNvGraphicFramePr>
          <p:nvPr>
            <p:ph idx="1"/>
          </p:nvPr>
        </p:nvGraphicFramePr>
        <p:xfrm>
          <a:off x="1823482" y="1516222"/>
          <a:ext cx="5497036" cy="4693920"/>
        </p:xfrm>
        <a:graphic>
          <a:graphicData uri="http://schemas.openxmlformats.org/drawingml/2006/table">
            <a:tbl>
              <a:tblPr firstRow="1" firstCol="1" bandRow="1">
                <a:tableStyleId>{5C22544A-7EE6-4342-B048-85BDC9FD1C3A}</a:tableStyleId>
              </a:tblPr>
              <a:tblGrid>
                <a:gridCol w="1831937"/>
                <a:gridCol w="1272315"/>
                <a:gridCol w="2392784"/>
              </a:tblGrid>
              <a:tr h="161642">
                <a:tc>
                  <a:txBody>
                    <a:bodyPr/>
                    <a:lstStyle/>
                    <a:p>
                      <a:pPr algn="ctr">
                        <a:spcAft>
                          <a:spcPts val="0"/>
                        </a:spcAft>
                      </a:pPr>
                      <a:r>
                        <a:rPr lang="es-CO" sz="1100">
                          <a:effectLst/>
                        </a:rPr>
                        <a:t>ENTIDADES</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PLAZAS</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PERFIL</a:t>
                      </a:r>
                      <a:endParaRPr lang="es-CO" sz="1100">
                        <a:effectLst/>
                        <a:latin typeface="Calibri"/>
                        <a:ea typeface="Calibri"/>
                        <a:cs typeface="Times New Roman"/>
                      </a:endParaRPr>
                    </a:p>
                  </a:txBody>
                  <a:tcPr marL="66126" marR="66126" marT="0" marB="0"/>
                </a:tc>
              </a:tr>
              <a:tr h="323283">
                <a:tc>
                  <a:txBody>
                    <a:bodyPr/>
                    <a:lstStyle/>
                    <a:p>
                      <a:pPr algn="just">
                        <a:spcAft>
                          <a:spcPts val="0"/>
                        </a:spcAft>
                      </a:pPr>
                      <a:r>
                        <a:rPr lang="es-CO" sz="1100">
                          <a:effectLst/>
                        </a:rPr>
                        <a:t>SANTIAGO VILLAMIZAR ABOGADOS - LEGALCORP</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2</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financiero, corporativo y litigios civiles y comerciales.</a:t>
                      </a:r>
                      <a:endParaRPr lang="es-CO" sz="1100">
                        <a:effectLst/>
                        <a:latin typeface="Calibri"/>
                        <a:ea typeface="Calibri"/>
                        <a:cs typeface="Times New Roman"/>
                      </a:endParaRPr>
                    </a:p>
                  </a:txBody>
                  <a:tcPr marL="66126" marR="66126" marT="0" marB="0"/>
                </a:tc>
              </a:tr>
              <a:tr h="323283">
                <a:tc>
                  <a:txBody>
                    <a:bodyPr/>
                    <a:lstStyle/>
                    <a:p>
                      <a:pPr algn="just">
                        <a:spcAft>
                          <a:spcPts val="0"/>
                        </a:spcAft>
                      </a:pPr>
                      <a:r>
                        <a:rPr lang="es-CO" sz="1100">
                          <a:effectLst/>
                        </a:rPr>
                        <a:t>CENTRAL DE INVERSIONES S.A.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3</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Administrativo, derecho inmobiliario</a:t>
                      </a:r>
                      <a:endParaRPr lang="es-CO" sz="1100">
                        <a:effectLst/>
                        <a:latin typeface="Calibri"/>
                        <a:ea typeface="Calibri"/>
                        <a:cs typeface="Times New Roman"/>
                      </a:endParaRPr>
                    </a:p>
                  </a:txBody>
                  <a:tcPr marL="66126" marR="66126" marT="0" marB="0"/>
                </a:tc>
              </a:tr>
              <a:tr h="1454774">
                <a:tc>
                  <a:txBody>
                    <a:bodyPr/>
                    <a:lstStyle/>
                    <a:p>
                      <a:pPr algn="just">
                        <a:spcAft>
                          <a:spcPts val="0"/>
                        </a:spcAft>
                      </a:pPr>
                      <a:r>
                        <a:rPr lang="es-CO" sz="1100">
                          <a:effectLst/>
                        </a:rPr>
                        <a:t>CLÍNICA JURÍDICA DEL OBSERVATORIO DE RESTITUCIÓN Y REGULACIÓN DE DERECHOS DE PROPIEDAD AGRARIA.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4</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Investigación, análisis jurisprudencial y la elaboración de acciones pedagógicas y judiciales en el marco del litigio estratégico. Para tal fin, se requiere de un estudiante con conocimientos de derecho constitucional y público que esté dispuesto a aprender sobre derecho agrario, justicia transicional y conflicto armado.</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FIDUCIARIA CENTRAL</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Comercial y negocios fiduciarios</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MINISTERIO DE HACIENDA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2</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público</a:t>
                      </a:r>
                      <a:endParaRPr lang="es-CO" sz="1100">
                        <a:effectLst/>
                        <a:latin typeface="Calibri"/>
                        <a:ea typeface="Calibri"/>
                        <a:cs typeface="Times New Roman"/>
                      </a:endParaRPr>
                    </a:p>
                  </a:txBody>
                  <a:tcPr marL="66126" marR="66126" marT="0" marB="0"/>
                </a:tc>
              </a:tr>
              <a:tr h="323283">
                <a:tc>
                  <a:txBody>
                    <a:bodyPr/>
                    <a:lstStyle/>
                    <a:p>
                      <a:pPr algn="just">
                        <a:spcAft>
                          <a:spcPts val="0"/>
                        </a:spcAft>
                      </a:pPr>
                      <a:r>
                        <a:rPr lang="es-CO" sz="1100">
                          <a:effectLst/>
                        </a:rPr>
                        <a:t>MARTÍNEZ NEIRA Y ABOGADOS</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público y privado</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WINNER GROUP</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comercial y administrativo</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CORMAGDALENA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3</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público</a:t>
                      </a:r>
                      <a:endParaRPr lang="es-CO" sz="1100">
                        <a:effectLst/>
                        <a:latin typeface="Calibri"/>
                        <a:ea typeface="Calibri"/>
                        <a:cs typeface="Times New Roman"/>
                      </a:endParaRPr>
                    </a:p>
                  </a:txBody>
                  <a:tcPr marL="66126" marR="66126" marT="0" marB="0"/>
                </a:tc>
              </a:tr>
              <a:tr h="484925">
                <a:tc>
                  <a:txBody>
                    <a:bodyPr/>
                    <a:lstStyle/>
                    <a:p>
                      <a:pPr algn="just">
                        <a:spcAft>
                          <a:spcPts val="0"/>
                        </a:spcAft>
                      </a:pPr>
                      <a:r>
                        <a:rPr lang="es-CO" sz="1100">
                          <a:effectLst/>
                        </a:rPr>
                        <a:t>DEPARTAMENTO ADMINISTRATIVO DE LA FUNCIÓN PÚBLICA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4</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público</a:t>
                      </a:r>
                      <a:endParaRPr lang="es-CO" sz="1100">
                        <a:effectLst/>
                        <a:latin typeface="Calibri"/>
                        <a:ea typeface="Calibri"/>
                        <a:cs typeface="Times New Roman"/>
                      </a:endParaRPr>
                    </a:p>
                  </a:txBody>
                  <a:tcPr marL="66126" marR="66126" marT="0" marB="0"/>
                </a:tc>
              </a:tr>
              <a:tr h="323283">
                <a:tc>
                  <a:txBody>
                    <a:bodyPr/>
                    <a:lstStyle/>
                    <a:p>
                      <a:pPr algn="just">
                        <a:spcAft>
                          <a:spcPts val="0"/>
                        </a:spcAft>
                      </a:pPr>
                      <a:r>
                        <a:rPr lang="es-CO" sz="1100">
                          <a:effectLst/>
                        </a:rPr>
                        <a:t>VLEX</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privado, análisis legislativo y jurisprudencial. </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FIDUOCCIDENTE</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Comercial y negocios fiduciarios</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ACCIÓN FIDUCIARIA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Comercial y negocios fiduciarios</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FIDUCIARIA POPULAR</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 </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dirty="0">
                          <a:effectLst/>
                        </a:rPr>
                        <a:t>Comercial y negocios fiduciarios</a:t>
                      </a:r>
                      <a:endParaRPr lang="es-CO" sz="1100" dirty="0">
                        <a:effectLst/>
                        <a:latin typeface="Calibri"/>
                        <a:ea typeface="Calibri"/>
                        <a:cs typeface="Times New Roman"/>
                      </a:endParaRPr>
                    </a:p>
                  </a:txBody>
                  <a:tcPr marL="66126" marR="66126" marT="0" marB="0"/>
                </a:tc>
              </a:tr>
            </a:tbl>
          </a:graphicData>
        </a:graphic>
      </p:graphicFrame>
      <p:grpSp>
        <p:nvGrpSpPr>
          <p:cNvPr id="10" name="9 Grupo"/>
          <p:cNvGrpSpPr/>
          <p:nvPr/>
        </p:nvGrpSpPr>
        <p:grpSpPr>
          <a:xfrm>
            <a:off x="-2120805" y="-1268323"/>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graphicFrame>
        <p:nvGraphicFramePr>
          <p:cNvPr id="5" name="4 Tabla"/>
          <p:cNvGraphicFramePr>
            <a:graphicFrameLocks noGrp="1"/>
          </p:cNvGraphicFramePr>
          <p:nvPr>
            <p:extLst>
              <p:ext uri="{D42A27DB-BD31-4B8C-83A1-F6EECF244321}">
                <p14:modId xmlns:p14="http://schemas.microsoft.com/office/powerpoint/2010/main" val="127853867"/>
              </p:ext>
            </p:extLst>
          </p:nvPr>
        </p:nvGraphicFramePr>
        <p:xfrm>
          <a:off x="1259632" y="1772818"/>
          <a:ext cx="7272807" cy="4679940"/>
        </p:xfrm>
        <a:graphic>
          <a:graphicData uri="http://schemas.openxmlformats.org/drawingml/2006/table">
            <a:tbl>
              <a:tblPr firstRow="1" firstCol="1" bandRow="1"/>
              <a:tblGrid>
                <a:gridCol w="2745855"/>
                <a:gridCol w="1361199"/>
                <a:gridCol w="3165753"/>
              </a:tblGrid>
              <a:tr h="169733">
                <a:tc>
                  <a:txBody>
                    <a:bodyPr/>
                    <a:lstStyle/>
                    <a:p>
                      <a:pPr algn="ctr">
                        <a:spcAft>
                          <a:spcPts val="0"/>
                        </a:spcAft>
                      </a:pPr>
                      <a:r>
                        <a:rPr lang="es-CO" sz="1200" b="1" dirty="0">
                          <a:effectLst/>
                          <a:latin typeface="Calibri"/>
                          <a:ea typeface="Calibri"/>
                          <a:cs typeface="Times New Roman"/>
                        </a:rPr>
                        <a:t>ENTIDADES</a:t>
                      </a:r>
                      <a:endParaRPr lang="es-CO" sz="1200"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effectLst/>
                          <a:latin typeface="Calibri"/>
                          <a:ea typeface="Calibri"/>
                          <a:cs typeface="Times New Roman"/>
                        </a:rPr>
                        <a:t>PLAZAS</a:t>
                      </a:r>
                      <a:endParaRPr lang="es-CO" sz="110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effectLst/>
                          <a:latin typeface="Calibri"/>
                          <a:ea typeface="Calibri"/>
                          <a:cs typeface="Times New Roman"/>
                        </a:rPr>
                        <a:t>PERFIL</a:t>
                      </a:r>
                      <a:endParaRPr lang="es-CO" sz="110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466">
                <a:tc>
                  <a:txBody>
                    <a:bodyPr/>
                    <a:lstStyle/>
                    <a:p>
                      <a:pPr algn="just">
                        <a:spcAft>
                          <a:spcPts val="0"/>
                        </a:spcAft>
                      </a:pPr>
                      <a:r>
                        <a:rPr lang="es-CO" sz="1200" b="1" dirty="0">
                          <a:effectLst/>
                          <a:latin typeface="Calibri"/>
                          <a:ea typeface="Calibri"/>
                          <a:cs typeface="Times New Roman"/>
                        </a:rPr>
                        <a:t>SANTIAGO VILLAMIZAR ABOGADOS - LEGALCORP</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2</a:t>
                      </a:r>
                      <a:endParaRPr lang="es-CO" sz="1200"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200">
                          <a:effectLst/>
                          <a:latin typeface="Calibri"/>
                          <a:ea typeface="Calibri"/>
                          <a:cs typeface="Times New Roman"/>
                        </a:rPr>
                        <a:t>Derecho financiero, corporativo y litigios civiles y comerciales.</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5454">
                <a:tc>
                  <a:txBody>
                    <a:bodyPr/>
                    <a:lstStyle/>
                    <a:p>
                      <a:pPr algn="just">
                        <a:spcAft>
                          <a:spcPts val="0"/>
                        </a:spcAft>
                      </a:pPr>
                      <a:r>
                        <a:rPr lang="es-CO" sz="1200" b="1" dirty="0" smtClean="0">
                          <a:effectLst/>
                          <a:latin typeface="Calibri"/>
                          <a:ea typeface="Calibri"/>
                          <a:cs typeface="Times New Roman"/>
                        </a:rPr>
                        <a:t>CLINICA</a:t>
                      </a:r>
                      <a:r>
                        <a:rPr lang="es-CO" sz="1200" b="1" baseline="0" dirty="0" smtClean="0">
                          <a:effectLst/>
                          <a:latin typeface="Calibri"/>
                          <a:ea typeface="Calibri"/>
                          <a:cs typeface="Times New Roman"/>
                        </a:rPr>
                        <a:t> JURÍDICA INTERNACIONAL</a:t>
                      </a:r>
                      <a:endParaRPr lang="es-CO" sz="1200" b="1"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2</a:t>
                      </a:r>
                      <a:endParaRPr lang="es-CO" sz="1200" b="1"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200" dirty="0" smtClean="0">
                          <a:effectLst/>
                          <a:latin typeface="Calibri"/>
                          <a:ea typeface="Calibri"/>
                          <a:cs typeface="Times New Roman"/>
                        </a:rPr>
                        <a:t>Investigación – Derecho Penal Internacional</a:t>
                      </a:r>
                      <a:endParaRPr lang="es-CO" sz="1200"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6144">
                <a:tc>
                  <a:txBody>
                    <a:bodyPr/>
                    <a:lstStyle/>
                    <a:p>
                      <a:pPr algn="just">
                        <a:spcAft>
                          <a:spcPts val="0"/>
                        </a:spcAft>
                      </a:pPr>
                      <a:r>
                        <a:rPr lang="es-CO" sz="1200" b="1" dirty="0">
                          <a:effectLst/>
                          <a:latin typeface="Calibri"/>
                          <a:ea typeface="Calibri"/>
                          <a:cs typeface="Times New Roman"/>
                        </a:rPr>
                        <a:t>CLÍNICA JURÍDICA DEL OBSERVATORIO DE RESTITUCIÓN Y REGULACIÓN DE DERECHOS DE PROPIEDAD AGRARIA.</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2</a:t>
                      </a:r>
                      <a:endParaRPr lang="es-CO" sz="1200"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200" dirty="0">
                          <a:effectLst/>
                          <a:latin typeface="Calibri"/>
                          <a:ea typeface="Calibri"/>
                          <a:cs typeface="Times New Roman"/>
                        </a:rPr>
                        <a:t>Investigación, análisis jurisprudencial y la elaboración de acciones pedagógicas y judiciales en el marco del litigio estratégico. Para tal fin, se requiere de un estudiante con conocimientos de derecho constitucional y público que esté dispuesto a aprender sobre derecho agrario, justicia transicional y conflicto armado.</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733">
                <a:tc>
                  <a:txBody>
                    <a:bodyPr/>
                    <a:lstStyle/>
                    <a:p>
                      <a:pPr algn="just">
                        <a:spcAft>
                          <a:spcPts val="0"/>
                        </a:spcAft>
                      </a:pPr>
                      <a:r>
                        <a:rPr lang="es-CO" sz="1200" b="1" dirty="0">
                          <a:effectLst/>
                          <a:latin typeface="Calibri"/>
                          <a:ea typeface="Calibri"/>
                          <a:cs typeface="Times New Roman"/>
                        </a:rPr>
                        <a:t>FIDUCIARIA CENTRAL</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1</a:t>
                      </a:r>
                      <a:endParaRPr lang="es-CO" sz="1200"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200">
                          <a:effectLst/>
                          <a:latin typeface="Calibri"/>
                          <a:ea typeface="Calibri"/>
                          <a:cs typeface="Times New Roman"/>
                        </a:rPr>
                        <a:t>Comercial y negocios fiduciarios</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466">
                <a:tc>
                  <a:txBody>
                    <a:bodyPr/>
                    <a:lstStyle/>
                    <a:p>
                      <a:pPr algn="just">
                        <a:spcAft>
                          <a:spcPts val="0"/>
                        </a:spcAft>
                      </a:pPr>
                      <a:r>
                        <a:rPr lang="es-CO" sz="1200" b="1" dirty="0" smtClean="0">
                          <a:effectLst/>
                          <a:latin typeface="Calibri"/>
                          <a:ea typeface="Calibri"/>
                          <a:cs typeface="Times New Roman"/>
                        </a:rPr>
                        <a:t>PORVENIR</a:t>
                      </a:r>
                      <a:endParaRPr lang="es-CO" sz="1200" b="1"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3</a:t>
                      </a:r>
                      <a:endParaRPr lang="es-CO" sz="1200" b="1"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200" dirty="0" smtClean="0">
                          <a:effectLst/>
                          <a:latin typeface="Calibri"/>
                          <a:ea typeface="Calibri"/>
                          <a:cs typeface="Times New Roman"/>
                        </a:rPr>
                        <a:t>Derecho Privado</a:t>
                      </a:r>
                      <a:endParaRPr lang="es-CO" sz="1200"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733">
                <a:tc>
                  <a:txBody>
                    <a:bodyPr/>
                    <a:lstStyle/>
                    <a:p>
                      <a:pPr algn="just">
                        <a:spcAft>
                          <a:spcPts val="0"/>
                        </a:spcAft>
                      </a:pPr>
                      <a:r>
                        <a:rPr lang="es-CO" sz="1200" b="1" dirty="0">
                          <a:effectLst/>
                          <a:latin typeface="Calibri"/>
                          <a:ea typeface="Calibri"/>
                          <a:cs typeface="Times New Roman"/>
                        </a:rPr>
                        <a:t>WINNER GROUP</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a:effectLst/>
                          <a:latin typeface="Calibri"/>
                          <a:ea typeface="Calibri"/>
                          <a:cs typeface="Times New Roman"/>
                        </a:rPr>
                        <a:t>1</a:t>
                      </a:r>
                      <a:endParaRPr lang="es-CO" sz="120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200">
                          <a:effectLst/>
                          <a:latin typeface="Calibri"/>
                          <a:ea typeface="Calibri"/>
                          <a:cs typeface="Times New Roman"/>
                        </a:rPr>
                        <a:t>Derecho comercial y administrativo</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733">
                <a:tc>
                  <a:txBody>
                    <a:bodyPr/>
                    <a:lstStyle/>
                    <a:p>
                      <a:pPr algn="just">
                        <a:spcAft>
                          <a:spcPts val="0"/>
                        </a:spcAft>
                      </a:pPr>
                      <a:r>
                        <a:rPr lang="es-CO" sz="1200" b="1" dirty="0" smtClean="0">
                          <a:effectLst/>
                          <a:latin typeface="Calibri"/>
                          <a:ea typeface="Calibri"/>
                          <a:cs typeface="Times New Roman"/>
                        </a:rPr>
                        <a:t>SAR</a:t>
                      </a:r>
                      <a:r>
                        <a:rPr lang="es-CO" sz="1200" b="1" baseline="0" dirty="0" smtClean="0">
                          <a:effectLst/>
                          <a:latin typeface="Calibri"/>
                          <a:ea typeface="Calibri"/>
                          <a:cs typeface="Times New Roman"/>
                        </a:rPr>
                        <a:t> ENERGY – EMPRESA DE SERVICIOS PETROLEROS</a:t>
                      </a:r>
                      <a:endParaRPr lang="es-CO" sz="1200" b="1"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2</a:t>
                      </a:r>
                      <a:endParaRPr lang="es-CO" sz="1200" b="1"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200" dirty="0" smtClean="0">
                          <a:effectLst/>
                          <a:latin typeface="Calibri"/>
                          <a:ea typeface="Calibri"/>
                          <a:cs typeface="Times New Roman"/>
                        </a:rPr>
                        <a:t>Derecho administrativo,</a:t>
                      </a:r>
                      <a:r>
                        <a:rPr lang="es-CO" sz="1200" baseline="0" dirty="0" smtClean="0">
                          <a:effectLst/>
                          <a:latin typeface="Calibri"/>
                          <a:ea typeface="Calibri"/>
                          <a:cs typeface="Times New Roman"/>
                        </a:rPr>
                        <a:t> hidrocarburos, energético. </a:t>
                      </a:r>
                      <a:endParaRPr lang="es-CO" sz="1200"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9199">
                <a:tc>
                  <a:txBody>
                    <a:bodyPr/>
                    <a:lstStyle/>
                    <a:p>
                      <a:pPr algn="just">
                        <a:spcAft>
                          <a:spcPts val="0"/>
                        </a:spcAft>
                      </a:pPr>
                      <a:r>
                        <a:rPr lang="es-CO" sz="1200" b="1" dirty="0">
                          <a:effectLst/>
                          <a:latin typeface="Calibri"/>
                          <a:ea typeface="Calibri"/>
                          <a:cs typeface="Times New Roman"/>
                        </a:rPr>
                        <a:t>DEPARTAMENTO ADMINISTRATIVO DE LA FUNCIÓN PÚBLICA</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2</a:t>
                      </a:r>
                      <a:endParaRPr lang="es-CO" sz="1200" b="1"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200">
                          <a:effectLst/>
                          <a:latin typeface="Calibri"/>
                          <a:ea typeface="Calibri"/>
                          <a:cs typeface="Times New Roman"/>
                        </a:rPr>
                        <a:t>Derecho público</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9466">
                <a:tc>
                  <a:txBody>
                    <a:bodyPr/>
                    <a:lstStyle/>
                    <a:p>
                      <a:pPr algn="just">
                        <a:spcAft>
                          <a:spcPts val="0"/>
                        </a:spcAft>
                      </a:pPr>
                      <a:r>
                        <a:rPr lang="es-CO" sz="1200" b="1" smtClean="0">
                          <a:effectLst/>
                          <a:latin typeface="Calibri"/>
                          <a:ea typeface="Calibri"/>
                          <a:cs typeface="Times New Roman"/>
                        </a:rPr>
                        <a:t>UNIDAD</a:t>
                      </a:r>
                      <a:r>
                        <a:rPr lang="es-CO" sz="1200" b="1" baseline="0" smtClean="0">
                          <a:effectLst/>
                          <a:latin typeface="Calibri"/>
                          <a:ea typeface="Calibri"/>
                          <a:cs typeface="Times New Roman"/>
                        </a:rPr>
                        <a:t> NACIONAL DE PROTECCIÓN</a:t>
                      </a:r>
                      <a:endParaRPr lang="es-CO" sz="1200" b="1"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1</a:t>
                      </a:r>
                      <a:endParaRPr lang="es-CO" sz="1200" b="1"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200" smtClean="0">
                          <a:effectLst/>
                          <a:latin typeface="Calibri"/>
                          <a:ea typeface="Calibri"/>
                          <a:cs typeface="Times New Roman"/>
                        </a:rPr>
                        <a:t>Derecho</a:t>
                      </a:r>
                      <a:r>
                        <a:rPr lang="es-CO" sz="1200" baseline="0" smtClean="0">
                          <a:effectLst/>
                          <a:latin typeface="Calibri"/>
                          <a:ea typeface="Calibri"/>
                          <a:cs typeface="Times New Roman"/>
                        </a:rPr>
                        <a:t> administrativo</a:t>
                      </a:r>
                      <a:endParaRPr lang="es-CO" sz="1200"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733">
                <a:tc>
                  <a:txBody>
                    <a:bodyPr/>
                    <a:lstStyle/>
                    <a:p>
                      <a:pPr algn="just">
                        <a:spcAft>
                          <a:spcPts val="0"/>
                        </a:spcAft>
                      </a:pPr>
                      <a:r>
                        <a:rPr lang="es-CO" sz="1200" b="1" dirty="0" smtClean="0">
                          <a:effectLst/>
                          <a:latin typeface="Calibri"/>
                          <a:ea typeface="Calibri"/>
                          <a:cs typeface="Times New Roman"/>
                        </a:rPr>
                        <a:t>FIDUCIARIA</a:t>
                      </a:r>
                      <a:r>
                        <a:rPr lang="es-CO" sz="1200" b="1" baseline="0" dirty="0" smtClean="0">
                          <a:effectLst/>
                          <a:latin typeface="Calibri"/>
                          <a:ea typeface="Calibri"/>
                          <a:cs typeface="Times New Roman"/>
                        </a:rPr>
                        <a:t> COLPATRIA</a:t>
                      </a:r>
                      <a:endParaRPr lang="es-CO" sz="1200" b="1"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1</a:t>
                      </a:r>
                      <a:endParaRPr lang="es-CO" sz="1200"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200" dirty="0" smtClean="0">
                          <a:effectLst/>
                          <a:latin typeface="Calibri"/>
                          <a:ea typeface="Calibri"/>
                          <a:cs typeface="Times New Roman"/>
                        </a:rPr>
                        <a:t>Comercial, administrativo </a:t>
                      </a:r>
                      <a:r>
                        <a:rPr lang="es-CO" sz="1200" dirty="0">
                          <a:effectLst/>
                          <a:latin typeface="Calibri"/>
                          <a:ea typeface="Calibri"/>
                          <a:cs typeface="Times New Roman"/>
                        </a:rPr>
                        <a:t>y negocios fiduciarios</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4291">
                <a:tc>
                  <a:txBody>
                    <a:bodyPr/>
                    <a:lstStyle/>
                    <a:p>
                      <a:pPr algn="just">
                        <a:spcAft>
                          <a:spcPts val="0"/>
                        </a:spcAft>
                      </a:pPr>
                      <a:r>
                        <a:rPr lang="es-CO" sz="1200" b="1" dirty="0" smtClean="0">
                          <a:effectLst/>
                          <a:latin typeface="Calibri"/>
                          <a:ea typeface="Calibri"/>
                          <a:cs typeface="Times New Roman"/>
                        </a:rPr>
                        <a:t>FIDUPAÍS</a:t>
                      </a:r>
                      <a:endParaRPr lang="es-CO" sz="1200" b="1"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1</a:t>
                      </a:r>
                      <a:endParaRPr lang="es-CO" sz="1200" b="1"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200" dirty="0" smtClean="0">
                          <a:effectLst/>
                          <a:latin typeface="Calibri"/>
                          <a:ea typeface="Calibri"/>
                          <a:cs typeface="Times New Roman"/>
                        </a:rPr>
                        <a:t>Comercial</a:t>
                      </a:r>
                      <a:r>
                        <a:rPr lang="es-CO" sz="1200" baseline="0" dirty="0" smtClean="0">
                          <a:effectLst/>
                          <a:latin typeface="Calibri"/>
                          <a:ea typeface="Calibri"/>
                          <a:cs typeface="Times New Roman"/>
                        </a:rPr>
                        <a:t>, administrativo y negocios fiduciarios</a:t>
                      </a:r>
                      <a:endParaRPr lang="es-CO" sz="1200"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9733">
                <a:tc>
                  <a:txBody>
                    <a:bodyPr/>
                    <a:lstStyle/>
                    <a:p>
                      <a:pPr algn="just">
                        <a:spcAft>
                          <a:spcPts val="0"/>
                        </a:spcAft>
                      </a:pPr>
                      <a:r>
                        <a:rPr lang="es-CO" sz="1200" b="1" dirty="0">
                          <a:effectLst/>
                          <a:latin typeface="Calibri"/>
                          <a:ea typeface="Calibri"/>
                          <a:cs typeface="Times New Roman"/>
                        </a:rPr>
                        <a:t>FIDUCIARIA POPULAR</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1</a:t>
                      </a:r>
                      <a:endParaRPr lang="es-CO" sz="1200" dirty="0">
                        <a:effectLst/>
                        <a:latin typeface="Calibri"/>
                        <a:ea typeface="Calibri"/>
                        <a:cs typeface="Times New Roman"/>
                      </a:endParaRP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200" dirty="0" smtClean="0">
                          <a:effectLst/>
                          <a:latin typeface="Calibri"/>
                          <a:ea typeface="Calibri"/>
                          <a:cs typeface="Times New Roman"/>
                        </a:rPr>
                        <a:t>Comercial, administrativo  </a:t>
                      </a:r>
                      <a:r>
                        <a:rPr lang="es-CO" sz="1200" dirty="0">
                          <a:effectLst/>
                          <a:latin typeface="Calibri"/>
                          <a:ea typeface="Calibri"/>
                          <a:cs typeface="Times New Roman"/>
                        </a:rPr>
                        <a:t>y negocios fiduciarios</a:t>
                      </a:r>
                    </a:p>
                  </a:txBody>
                  <a:tcPr marL="66126" marR="6612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11 CuadroTexto"/>
          <p:cNvSpPr txBox="1"/>
          <p:nvPr/>
        </p:nvSpPr>
        <p:spPr>
          <a:xfrm>
            <a:off x="2152510" y="1285870"/>
            <a:ext cx="5589621" cy="369332"/>
          </a:xfrm>
          <a:prstGeom prst="rect">
            <a:avLst/>
          </a:prstGeom>
          <a:noFill/>
        </p:spPr>
        <p:txBody>
          <a:bodyPr wrap="square" rtlCol="0">
            <a:spAutoFit/>
          </a:bodyPr>
          <a:lstStyle/>
          <a:p>
            <a:pPr algn="ctr"/>
            <a:r>
              <a:rPr lang="es-CO" b="1" dirty="0" smtClean="0">
                <a:latin typeface="Arial" pitchFamily="34" charset="0"/>
                <a:cs typeface="Arial" pitchFamily="34" charset="0"/>
              </a:rPr>
              <a:t>ENTIDADES CONVENIO</a:t>
            </a:r>
            <a:endParaRPr lang="es-CO" b="1" dirty="0">
              <a:latin typeface="Arial" pitchFamily="34" charset="0"/>
              <a:cs typeface="Arial" pitchFamily="34" charset="0"/>
            </a:endParaRPr>
          </a:p>
        </p:txBody>
      </p:sp>
    </p:spTree>
    <p:extLst>
      <p:ext uri="{BB962C8B-B14F-4D97-AF65-F5344CB8AC3E}">
        <p14:creationId xmlns:p14="http://schemas.microsoft.com/office/powerpoint/2010/main" val="374097024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dirty="0"/>
          </a:p>
        </p:txBody>
      </p:sp>
      <p:graphicFrame>
        <p:nvGraphicFramePr>
          <p:cNvPr id="10" name="9 Marcador de contenido"/>
          <p:cNvGraphicFramePr>
            <a:graphicFrameLocks noGrp="1"/>
          </p:cNvGraphicFramePr>
          <p:nvPr>
            <p:ph idx="1"/>
            <p:extLst>
              <p:ext uri="{D42A27DB-BD31-4B8C-83A1-F6EECF244321}">
                <p14:modId xmlns:p14="http://schemas.microsoft.com/office/powerpoint/2010/main" val="2610984964"/>
              </p:ext>
            </p:extLst>
          </p:nvPr>
        </p:nvGraphicFramePr>
        <p:xfrm>
          <a:off x="1721485" y="2186777"/>
          <a:ext cx="6306898" cy="3546478"/>
        </p:xfrm>
        <a:graphic>
          <a:graphicData uri="http://schemas.openxmlformats.org/drawingml/2006/table">
            <a:tbl>
              <a:tblPr firstRow="1" firstCol="1" bandRow="1"/>
              <a:tblGrid>
                <a:gridCol w="2101831"/>
                <a:gridCol w="1459761"/>
                <a:gridCol w="2745306"/>
              </a:tblGrid>
              <a:tr h="177324">
                <a:tc>
                  <a:txBody>
                    <a:bodyPr/>
                    <a:lstStyle/>
                    <a:p>
                      <a:pPr algn="just">
                        <a:spcAft>
                          <a:spcPts val="0"/>
                        </a:spcAft>
                      </a:pPr>
                      <a:r>
                        <a:rPr lang="es-CO" sz="1100">
                          <a:effectLst/>
                          <a:latin typeface="Calibri"/>
                          <a:ea typeface="Calibri"/>
                          <a:cs typeface="Times New Roman"/>
                        </a:rPr>
                        <a:t>FIDUCOLDEX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effectLst/>
                          <a:latin typeface="Calibri"/>
                          <a:ea typeface="Calibri"/>
                          <a:cs typeface="Times New Roman"/>
                        </a:rPr>
                        <a:t>4</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a:effectLst/>
                          <a:latin typeface="Calibri"/>
                          <a:ea typeface="Calibri"/>
                          <a:cs typeface="Times New Roman"/>
                        </a:rPr>
                        <a:t>Comercial y negocios fiduciarios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648">
                <a:tc>
                  <a:txBody>
                    <a:bodyPr/>
                    <a:lstStyle/>
                    <a:p>
                      <a:pPr algn="just">
                        <a:spcAft>
                          <a:spcPts val="0"/>
                        </a:spcAft>
                      </a:pPr>
                      <a:r>
                        <a:rPr lang="es-CO" sz="1100">
                          <a:effectLst/>
                          <a:latin typeface="Calibri"/>
                          <a:ea typeface="Calibri"/>
                          <a:cs typeface="Times New Roman"/>
                        </a:rPr>
                        <a:t>FIDUCIARIA OLD MUTUAL SKANDIA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effectLst/>
                          <a:latin typeface="Calibri"/>
                          <a:ea typeface="Calibri"/>
                          <a:cs typeface="Times New Roman"/>
                        </a:rPr>
                        <a:t>1</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a:effectLst/>
                          <a:latin typeface="Calibri"/>
                          <a:ea typeface="Calibri"/>
                          <a:cs typeface="Times New Roman"/>
                        </a:rPr>
                        <a:t>Comercial y negocios fiduciarios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24">
                <a:tc>
                  <a:txBody>
                    <a:bodyPr/>
                    <a:lstStyle/>
                    <a:p>
                      <a:pPr algn="just">
                        <a:spcAft>
                          <a:spcPts val="0"/>
                        </a:spcAft>
                      </a:pPr>
                      <a:r>
                        <a:rPr lang="es-CO" sz="1100">
                          <a:effectLst/>
                          <a:latin typeface="Calibri"/>
                          <a:ea typeface="Calibri"/>
                          <a:cs typeface="Times New Roman"/>
                        </a:rPr>
                        <a:t>FIDUPAIS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effectLst/>
                          <a:latin typeface="Calibri"/>
                          <a:ea typeface="Calibri"/>
                          <a:cs typeface="Times New Roman"/>
                        </a:rPr>
                        <a:t>1</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a:effectLst/>
                          <a:latin typeface="Calibri"/>
                          <a:ea typeface="Calibri"/>
                          <a:cs typeface="Times New Roman"/>
                        </a:rPr>
                        <a:t>Comercial y negocios fiduciarios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24">
                <a:tc>
                  <a:txBody>
                    <a:bodyPr/>
                    <a:lstStyle/>
                    <a:p>
                      <a:pPr algn="just">
                        <a:spcAft>
                          <a:spcPts val="0"/>
                        </a:spcAft>
                      </a:pPr>
                      <a:r>
                        <a:rPr lang="es-CO" sz="1100">
                          <a:effectLst/>
                          <a:latin typeface="Calibri"/>
                          <a:ea typeface="Calibri"/>
                          <a:cs typeface="Times New Roman"/>
                        </a:rPr>
                        <a:t>ASOCIACIÓN DE FIDUCIARIAS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effectLst/>
                          <a:latin typeface="Calibri"/>
                          <a:ea typeface="Calibri"/>
                          <a:cs typeface="Times New Roman"/>
                        </a:rPr>
                        <a:t>1</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a:effectLst/>
                          <a:latin typeface="Calibri"/>
                          <a:ea typeface="Calibri"/>
                          <a:cs typeface="Times New Roman"/>
                        </a:rPr>
                        <a:t>Comercial y negocios fiduciarios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9295">
                <a:tc>
                  <a:txBody>
                    <a:bodyPr/>
                    <a:lstStyle/>
                    <a:p>
                      <a:pPr algn="just">
                        <a:spcAft>
                          <a:spcPts val="0"/>
                        </a:spcAft>
                      </a:pPr>
                      <a:r>
                        <a:rPr lang="es-CO" sz="1100">
                          <a:solidFill>
                            <a:srgbClr val="000000"/>
                          </a:solidFill>
                          <a:effectLst/>
                          <a:latin typeface="Calibri"/>
                          <a:ea typeface="Calibri"/>
                          <a:cs typeface="Calibri"/>
                        </a:rPr>
                        <a:t>PARDO, CARRERO, SALCEDO, YOUNES, GAPRYSY SAS ASESORES JURÍDICOS</a:t>
                      </a:r>
                      <a:endParaRPr lang="es-CO" sz="1100">
                        <a:effectLst/>
                        <a:latin typeface="Calibri"/>
                        <a:ea typeface="Calibri"/>
                        <a:cs typeface="Times New Roman"/>
                      </a:endParaRPr>
                    </a:p>
                    <a:p>
                      <a:pPr algn="just">
                        <a:spcAft>
                          <a:spcPts val="0"/>
                        </a:spcAft>
                      </a:pPr>
                      <a:r>
                        <a:rPr lang="es-CO" sz="110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effectLst/>
                          <a:latin typeface="Calibri"/>
                          <a:ea typeface="Calibri"/>
                          <a:cs typeface="Times New Roman"/>
                        </a:rPr>
                        <a:t>1</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a:effectLst/>
                          <a:latin typeface="Calibri"/>
                          <a:ea typeface="Calibri"/>
                          <a:cs typeface="Times New Roman"/>
                        </a:rPr>
                        <a:t>Derecho aduanero y comercio exterior, tributario, cambiario y comercial.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24">
                <a:tc>
                  <a:txBody>
                    <a:bodyPr/>
                    <a:lstStyle/>
                    <a:p>
                      <a:pPr algn="just">
                        <a:spcAft>
                          <a:spcPts val="0"/>
                        </a:spcAft>
                      </a:pPr>
                      <a:r>
                        <a:rPr lang="es-CO" sz="1100">
                          <a:solidFill>
                            <a:srgbClr val="000000"/>
                          </a:solidFill>
                          <a:effectLst/>
                          <a:latin typeface="Calibri"/>
                          <a:ea typeface="Calibri"/>
                          <a:cs typeface="Calibri"/>
                        </a:rPr>
                        <a:t>EMPACOR</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effectLst/>
                          <a:latin typeface="Calibri"/>
                          <a:ea typeface="Calibri"/>
                          <a:cs typeface="Times New Roman"/>
                        </a:rPr>
                        <a:t>1</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a:effectLst/>
                          <a:latin typeface="Calibri"/>
                          <a:ea typeface="Calibri"/>
                          <a:cs typeface="Times New Roman"/>
                        </a:rPr>
                        <a:t>Derecho comercial, laboral y ambiental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648">
                <a:tc>
                  <a:txBody>
                    <a:bodyPr/>
                    <a:lstStyle/>
                    <a:p>
                      <a:pPr algn="just">
                        <a:spcAft>
                          <a:spcPts val="0"/>
                        </a:spcAft>
                      </a:pPr>
                      <a:r>
                        <a:rPr lang="es-CO" sz="1100">
                          <a:solidFill>
                            <a:srgbClr val="000000"/>
                          </a:solidFill>
                          <a:effectLst/>
                          <a:latin typeface="Calibri"/>
                          <a:ea typeface="Calibri"/>
                          <a:cs typeface="Calibri"/>
                        </a:rPr>
                        <a:t>SANCHEZ HERRERA Y ASOCIADOS LTDA</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effectLst/>
                          <a:latin typeface="Calibri"/>
                          <a:ea typeface="Calibri"/>
                          <a:cs typeface="Times New Roman"/>
                        </a:rPr>
                        <a:t>2</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a:effectLst/>
                          <a:latin typeface="Calibri"/>
                          <a:ea typeface="Calibri"/>
                          <a:cs typeface="Times New Roman"/>
                        </a:rPr>
                        <a:t>Derecho ambiental, minero y energético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324">
                <a:tc>
                  <a:txBody>
                    <a:bodyPr/>
                    <a:lstStyle/>
                    <a:p>
                      <a:pPr algn="just">
                        <a:spcAft>
                          <a:spcPts val="0"/>
                        </a:spcAft>
                      </a:pPr>
                      <a:r>
                        <a:rPr lang="es-CO" sz="1100">
                          <a:solidFill>
                            <a:srgbClr val="000000"/>
                          </a:solidFill>
                          <a:effectLst/>
                          <a:latin typeface="Calibri"/>
                          <a:ea typeface="Calibri"/>
                          <a:cs typeface="Calibri"/>
                        </a:rPr>
                        <a:t>PROCAFECOL</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effectLst/>
                          <a:latin typeface="Calibri"/>
                          <a:ea typeface="Calibri"/>
                          <a:cs typeface="Times New Roman"/>
                        </a:rPr>
                        <a:t>2</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a:effectLst/>
                          <a:latin typeface="Calibri"/>
                          <a:ea typeface="Calibri"/>
                          <a:cs typeface="Times New Roman"/>
                        </a:rPr>
                        <a:t>Derecho comercial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86619">
                <a:tc>
                  <a:txBody>
                    <a:bodyPr/>
                    <a:lstStyle/>
                    <a:p>
                      <a:pPr algn="just">
                        <a:spcAft>
                          <a:spcPts val="0"/>
                        </a:spcAft>
                      </a:pPr>
                      <a:r>
                        <a:rPr lang="es-CO" sz="1100">
                          <a:solidFill>
                            <a:srgbClr val="000000"/>
                          </a:solidFill>
                          <a:effectLst/>
                          <a:latin typeface="Calibri"/>
                          <a:ea typeface="Calibri"/>
                          <a:cs typeface="Calibri"/>
                        </a:rPr>
                        <a:t>MEDERI</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effectLst/>
                          <a:latin typeface="Calibri"/>
                          <a:ea typeface="Calibri"/>
                          <a:cs typeface="Times New Roman"/>
                        </a:rPr>
                        <a:t>4</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a:effectLst/>
                          <a:latin typeface="Calibri"/>
                          <a:ea typeface="Calibri"/>
                          <a:cs typeface="Times New Roman"/>
                        </a:rPr>
                        <a:t>Acciones de Tutela, pliegos de cargos, recursos de reposición y en subsidio de apelación frente a sanciones administrativas, derechos de petición, quejas.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4648">
                <a:tc>
                  <a:txBody>
                    <a:bodyPr/>
                    <a:lstStyle/>
                    <a:p>
                      <a:pPr algn="just">
                        <a:spcAft>
                          <a:spcPts val="0"/>
                        </a:spcAft>
                      </a:pPr>
                      <a:r>
                        <a:rPr lang="es-CO" sz="1100">
                          <a:solidFill>
                            <a:srgbClr val="000000"/>
                          </a:solidFill>
                          <a:effectLst/>
                          <a:latin typeface="Calibri"/>
                          <a:ea typeface="Calibri"/>
                          <a:cs typeface="Calibri"/>
                        </a:rPr>
                        <a:t>OBSERVATORIO LEGISLATIVO – UNIVERSIDAD DEL ROSARIO</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100" b="1">
                          <a:effectLst/>
                          <a:latin typeface="Calibri"/>
                          <a:ea typeface="Calibri"/>
                          <a:cs typeface="Times New Roman"/>
                        </a:rPr>
                        <a:t>1</a:t>
                      </a:r>
                      <a:endParaRPr lang="es-CO" sz="110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dirty="0">
                          <a:effectLst/>
                          <a:latin typeface="Calibri"/>
                          <a:ea typeface="Calibri"/>
                          <a:cs typeface="Times New Roman"/>
                        </a:rPr>
                        <a:t>Investigación y Análisis legislativo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pSp>
        <p:nvGrpSpPr>
          <p:cNvPr id="4" name="3 Grupo"/>
          <p:cNvGrpSpPr/>
          <p:nvPr/>
        </p:nvGrpSpPr>
        <p:grpSpPr>
          <a:xfrm>
            <a:off x="-2120805" y="-1268323"/>
            <a:ext cx="11286509" cy="8185151"/>
            <a:chOff x="-2124075" y="-1325563"/>
            <a:chExt cx="11286509" cy="8185151"/>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graphicFrame>
        <p:nvGraphicFramePr>
          <p:cNvPr id="11" name="10 Tabla"/>
          <p:cNvGraphicFramePr>
            <a:graphicFrameLocks noGrp="1"/>
          </p:cNvGraphicFramePr>
          <p:nvPr>
            <p:extLst>
              <p:ext uri="{D42A27DB-BD31-4B8C-83A1-F6EECF244321}">
                <p14:modId xmlns:p14="http://schemas.microsoft.com/office/powerpoint/2010/main" val="4060657554"/>
              </p:ext>
            </p:extLst>
          </p:nvPr>
        </p:nvGraphicFramePr>
        <p:xfrm>
          <a:off x="1403647" y="2132857"/>
          <a:ext cx="6984776" cy="3816423"/>
        </p:xfrm>
        <a:graphic>
          <a:graphicData uri="http://schemas.openxmlformats.org/drawingml/2006/table">
            <a:tbl>
              <a:tblPr firstRow="1" firstCol="1" bandRow="1"/>
              <a:tblGrid>
                <a:gridCol w="2327740"/>
                <a:gridCol w="1616659"/>
                <a:gridCol w="3040377"/>
              </a:tblGrid>
              <a:tr h="216024">
                <a:tc>
                  <a:txBody>
                    <a:bodyPr/>
                    <a:lstStyle/>
                    <a:p>
                      <a:pPr algn="just">
                        <a:spcAft>
                          <a:spcPts val="0"/>
                        </a:spcAft>
                      </a:pPr>
                      <a:r>
                        <a:rPr lang="es-CO" sz="1200" b="1" dirty="0">
                          <a:effectLst/>
                          <a:latin typeface="Calibri"/>
                          <a:ea typeface="Calibri"/>
                          <a:cs typeface="Times New Roman"/>
                        </a:rPr>
                        <a:t>FIDUCOLDEX</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2</a:t>
                      </a:r>
                      <a:endParaRPr lang="es-C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dirty="0" smtClean="0">
                          <a:effectLst/>
                          <a:latin typeface="Calibri"/>
                          <a:ea typeface="Calibri"/>
                          <a:cs typeface="Times New Roman"/>
                        </a:rPr>
                        <a:t>Comercial, administrativo </a:t>
                      </a:r>
                      <a:r>
                        <a:rPr lang="es-CO" sz="1100" dirty="0">
                          <a:effectLst/>
                          <a:latin typeface="Calibri"/>
                          <a:ea typeface="Calibri"/>
                          <a:cs typeface="Times New Roman"/>
                        </a:rPr>
                        <a:t>y negocios fiduciarios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just">
                        <a:spcAft>
                          <a:spcPts val="0"/>
                        </a:spcAft>
                      </a:pPr>
                      <a:r>
                        <a:rPr lang="es-CO" sz="1200" b="1" dirty="0">
                          <a:effectLst/>
                          <a:latin typeface="Calibri"/>
                          <a:ea typeface="Calibri"/>
                          <a:cs typeface="Times New Roman"/>
                        </a:rPr>
                        <a:t>FIDUCIARIA OLD MUTUAL SKANDIA</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1</a:t>
                      </a:r>
                      <a:endParaRPr lang="es-C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dirty="0" smtClean="0">
                          <a:effectLst/>
                          <a:latin typeface="Calibri"/>
                          <a:ea typeface="Calibri"/>
                          <a:cs typeface="Times New Roman"/>
                        </a:rPr>
                        <a:t>Comercial, administrativo </a:t>
                      </a:r>
                      <a:r>
                        <a:rPr lang="es-CO" sz="1100" dirty="0">
                          <a:effectLst/>
                          <a:latin typeface="Calibri"/>
                          <a:ea typeface="Calibri"/>
                          <a:cs typeface="Times New Roman"/>
                        </a:rPr>
                        <a:t>y negocios fiduciarios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just">
                        <a:spcAft>
                          <a:spcPts val="0"/>
                        </a:spcAft>
                      </a:pPr>
                      <a:r>
                        <a:rPr lang="es-CO" sz="1200" b="1" dirty="0">
                          <a:effectLst/>
                          <a:latin typeface="Calibri"/>
                          <a:ea typeface="Calibri"/>
                          <a:cs typeface="Times New Roman"/>
                        </a:rPr>
                        <a:t>ASOCIACIÓN DE FIDUCIARIAS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1</a:t>
                      </a:r>
                      <a:endParaRPr lang="es-C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dirty="0" smtClean="0">
                          <a:effectLst/>
                          <a:latin typeface="Calibri"/>
                          <a:ea typeface="Calibri"/>
                          <a:cs typeface="Times New Roman"/>
                        </a:rPr>
                        <a:t>Comercial, administrativo </a:t>
                      </a:r>
                      <a:r>
                        <a:rPr lang="es-CO" sz="1100" dirty="0">
                          <a:effectLst/>
                          <a:latin typeface="Calibri"/>
                          <a:ea typeface="Calibri"/>
                          <a:cs typeface="Times New Roman"/>
                        </a:rPr>
                        <a:t>y negocios fiduciarios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64095">
                <a:tc>
                  <a:txBody>
                    <a:bodyPr/>
                    <a:lstStyle/>
                    <a:p>
                      <a:pPr algn="just">
                        <a:spcAft>
                          <a:spcPts val="0"/>
                        </a:spcAft>
                      </a:pPr>
                      <a:r>
                        <a:rPr lang="es-CO" sz="1200" b="1" dirty="0">
                          <a:solidFill>
                            <a:srgbClr val="000000"/>
                          </a:solidFill>
                          <a:effectLst/>
                          <a:latin typeface="Calibri"/>
                          <a:ea typeface="Calibri"/>
                          <a:cs typeface="Calibri"/>
                        </a:rPr>
                        <a:t>PARDO, CARRERO, SALCEDO, YOUNES, GAPRYSY SAS ASESORES JURÍDICOS</a:t>
                      </a:r>
                      <a:endParaRPr lang="es-CO" sz="1200" b="1" dirty="0">
                        <a:effectLst/>
                        <a:latin typeface="Calibri"/>
                        <a:ea typeface="Calibri"/>
                        <a:cs typeface="Times New Roman"/>
                      </a:endParaRPr>
                    </a:p>
                    <a:p>
                      <a:pPr algn="just">
                        <a:spcAft>
                          <a:spcPts val="0"/>
                        </a:spcAft>
                      </a:pPr>
                      <a:r>
                        <a:rPr lang="es-CO" sz="1200" b="1" dirty="0">
                          <a:effectLst/>
                          <a:latin typeface="Calibri"/>
                          <a:ea typeface="Calibri"/>
                          <a:cs typeface="Times New Roman"/>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1</a:t>
                      </a:r>
                      <a:endParaRPr lang="es-C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dirty="0">
                          <a:effectLst/>
                          <a:latin typeface="Calibri"/>
                          <a:ea typeface="Calibri"/>
                          <a:cs typeface="Times New Roman"/>
                        </a:rPr>
                        <a:t>Derecho aduanero y comercio exterior, tributario, cambiario y comercial.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just">
                        <a:spcAft>
                          <a:spcPts val="0"/>
                        </a:spcAft>
                      </a:pPr>
                      <a:r>
                        <a:rPr lang="es-CO" sz="1200" b="1" dirty="0">
                          <a:solidFill>
                            <a:srgbClr val="000000"/>
                          </a:solidFill>
                          <a:effectLst/>
                          <a:latin typeface="Calibri"/>
                          <a:ea typeface="Calibri"/>
                          <a:cs typeface="Calibri"/>
                        </a:rPr>
                        <a:t>EMPACOR</a:t>
                      </a:r>
                      <a:endParaRPr lang="es-CO"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1</a:t>
                      </a:r>
                      <a:endParaRPr lang="es-C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dirty="0">
                          <a:effectLst/>
                          <a:latin typeface="Calibri"/>
                          <a:ea typeface="Calibri"/>
                          <a:cs typeface="Times New Roman"/>
                        </a:rPr>
                        <a:t>Derecho comercial, laboral y ambiental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just">
                        <a:spcAft>
                          <a:spcPts val="0"/>
                        </a:spcAft>
                      </a:pPr>
                      <a:r>
                        <a:rPr lang="es-CO" sz="1200" b="1" dirty="0">
                          <a:solidFill>
                            <a:srgbClr val="000000"/>
                          </a:solidFill>
                          <a:effectLst/>
                          <a:latin typeface="Calibri"/>
                          <a:ea typeface="Calibri"/>
                          <a:cs typeface="Calibri"/>
                        </a:rPr>
                        <a:t>SANCHEZ HERRERA Y ASOCIADOS LTDA</a:t>
                      </a:r>
                      <a:endParaRPr lang="es-CO"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1</a:t>
                      </a:r>
                      <a:endParaRPr lang="es-C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dirty="0">
                          <a:effectLst/>
                          <a:latin typeface="Calibri"/>
                          <a:ea typeface="Calibri"/>
                          <a:cs typeface="Times New Roman"/>
                        </a:rPr>
                        <a:t>Derecho ambiental, minero y energético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6024">
                <a:tc>
                  <a:txBody>
                    <a:bodyPr/>
                    <a:lstStyle/>
                    <a:p>
                      <a:pPr algn="just">
                        <a:spcAft>
                          <a:spcPts val="0"/>
                        </a:spcAft>
                      </a:pPr>
                      <a:r>
                        <a:rPr lang="es-CO" sz="1200" b="1" dirty="0">
                          <a:solidFill>
                            <a:srgbClr val="000000"/>
                          </a:solidFill>
                          <a:effectLst/>
                          <a:latin typeface="Calibri"/>
                          <a:ea typeface="Calibri"/>
                          <a:cs typeface="Calibri"/>
                        </a:rPr>
                        <a:t>PROCAFECOL</a:t>
                      </a:r>
                      <a:endParaRPr lang="es-CO"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2</a:t>
                      </a:r>
                      <a:endParaRPr lang="es-C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dirty="0">
                          <a:effectLst/>
                          <a:latin typeface="Calibri"/>
                          <a:ea typeface="Calibri"/>
                          <a:cs typeface="Times New Roman"/>
                        </a:rPr>
                        <a:t>Derecho comercial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2088">
                <a:tc>
                  <a:txBody>
                    <a:bodyPr/>
                    <a:lstStyle/>
                    <a:p>
                      <a:pPr algn="just">
                        <a:spcAft>
                          <a:spcPts val="0"/>
                        </a:spcAft>
                      </a:pPr>
                      <a:r>
                        <a:rPr lang="es-CO" sz="1200" b="1" dirty="0">
                          <a:solidFill>
                            <a:srgbClr val="000000"/>
                          </a:solidFill>
                          <a:effectLst/>
                          <a:latin typeface="Calibri"/>
                          <a:ea typeface="Calibri"/>
                          <a:cs typeface="Calibri"/>
                        </a:rPr>
                        <a:t>MEDERI</a:t>
                      </a:r>
                      <a:endParaRPr lang="es-CO"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2</a:t>
                      </a:r>
                      <a:endParaRPr lang="es-C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dirty="0">
                          <a:effectLst/>
                          <a:latin typeface="Calibri"/>
                          <a:ea typeface="Calibri"/>
                          <a:cs typeface="Times New Roman"/>
                        </a:rPr>
                        <a:t>Acciones de Tutela, pliegos de cargos, recursos de reposición y en subsidio de apelación frente a sanciones administrativas, derechos de petición, quejas.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2048">
                <a:tc>
                  <a:txBody>
                    <a:bodyPr/>
                    <a:lstStyle/>
                    <a:p>
                      <a:pPr algn="just">
                        <a:spcAft>
                          <a:spcPts val="0"/>
                        </a:spcAft>
                      </a:pPr>
                      <a:r>
                        <a:rPr lang="es-CO" sz="1200" b="1" dirty="0">
                          <a:solidFill>
                            <a:srgbClr val="000000"/>
                          </a:solidFill>
                          <a:effectLst/>
                          <a:latin typeface="Calibri"/>
                          <a:ea typeface="Calibri"/>
                          <a:cs typeface="Calibri"/>
                        </a:rPr>
                        <a:t>OBSERVATORIO LEGISLATIVO – UNIVERSIDAD DEL ROSARIO</a:t>
                      </a:r>
                      <a:endParaRPr lang="es-CO" sz="1200" b="1"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1</a:t>
                      </a:r>
                      <a:endParaRPr lang="es-CO" sz="1200" dirty="0">
                        <a:effectLst/>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100" dirty="0">
                          <a:effectLst/>
                          <a:latin typeface="Calibri"/>
                          <a:ea typeface="Calibri"/>
                          <a:cs typeface="Times New Roman"/>
                        </a:rPr>
                        <a:t>Investigación y Análisis legislativo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11 CuadroTexto"/>
          <p:cNvSpPr txBox="1"/>
          <p:nvPr/>
        </p:nvSpPr>
        <p:spPr>
          <a:xfrm>
            <a:off x="2152510" y="1470536"/>
            <a:ext cx="5589621" cy="369332"/>
          </a:xfrm>
          <a:prstGeom prst="rect">
            <a:avLst/>
          </a:prstGeom>
          <a:noFill/>
        </p:spPr>
        <p:txBody>
          <a:bodyPr wrap="square" rtlCol="0">
            <a:spAutoFit/>
          </a:bodyPr>
          <a:lstStyle/>
          <a:p>
            <a:pPr algn="ctr"/>
            <a:r>
              <a:rPr lang="es-CO" b="1" dirty="0" smtClean="0">
                <a:latin typeface="Arial" pitchFamily="34" charset="0"/>
                <a:cs typeface="Arial" pitchFamily="34" charset="0"/>
              </a:rPr>
              <a:t>ENTIDADES CONVENIO</a:t>
            </a:r>
            <a:endParaRPr lang="es-CO" b="1" dirty="0">
              <a:latin typeface="Arial" pitchFamily="34" charset="0"/>
              <a:cs typeface="Arial" pitchFamily="34" charset="0"/>
            </a:endParaRPr>
          </a:p>
        </p:txBody>
      </p:sp>
    </p:spTree>
    <p:extLst>
      <p:ext uri="{BB962C8B-B14F-4D97-AF65-F5344CB8AC3E}">
        <p14:creationId xmlns:p14="http://schemas.microsoft.com/office/powerpoint/2010/main" val="31167756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graphicFrame>
        <p:nvGraphicFramePr>
          <p:cNvPr id="4" name="3 Marcador de contenido"/>
          <p:cNvGraphicFramePr>
            <a:graphicFrameLocks noGrp="1"/>
          </p:cNvGraphicFramePr>
          <p:nvPr>
            <p:ph idx="1"/>
          </p:nvPr>
        </p:nvGraphicFramePr>
        <p:xfrm>
          <a:off x="1823482" y="1516222"/>
          <a:ext cx="5497036" cy="4693920"/>
        </p:xfrm>
        <a:graphic>
          <a:graphicData uri="http://schemas.openxmlformats.org/drawingml/2006/table">
            <a:tbl>
              <a:tblPr firstRow="1" firstCol="1" bandRow="1">
                <a:tableStyleId>{5C22544A-7EE6-4342-B048-85BDC9FD1C3A}</a:tableStyleId>
              </a:tblPr>
              <a:tblGrid>
                <a:gridCol w="1831937"/>
                <a:gridCol w="1272315"/>
                <a:gridCol w="2392784"/>
              </a:tblGrid>
              <a:tr h="161642">
                <a:tc>
                  <a:txBody>
                    <a:bodyPr/>
                    <a:lstStyle/>
                    <a:p>
                      <a:pPr algn="ctr">
                        <a:spcAft>
                          <a:spcPts val="0"/>
                        </a:spcAft>
                      </a:pPr>
                      <a:r>
                        <a:rPr lang="es-CO" sz="1100">
                          <a:effectLst/>
                        </a:rPr>
                        <a:t>ENTIDADES</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PLAZAS</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PERFIL</a:t>
                      </a:r>
                      <a:endParaRPr lang="es-CO" sz="1100">
                        <a:effectLst/>
                        <a:latin typeface="Calibri"/>
                        <a:ea typeface="Calibri"/>
                        <a:cs typeface="Times New Roman"/>
                      </a:endParaRPr>
                    </a:p>
                  </a:txBody>
                  <a:tcPr marL="66126" marR="66126" marT="0" marB="0"/>
                </a:tc>
              </a:tr>
              <a:tr h="323283">
                <a:tc>
                  <a:txBody>
                    <a:bodyPr/>
                    <a:lstStyle/>
                    <a:p>
                      <a:pPr algn="just">
                        <a:spcAft>
                          <a:spcPts val="0"/>
                        </a:spcAft>
                      </a:pPr>
                      <a:r>
                        <a:rPr lang="es-CO" sz="1100">
                          <a:effectLst/>
                        </a:rPr>
                        <a:t>SANTIAGO VILLAMIZAR ABOGADOS - LEGALCORP</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2</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financiero, corporativo y litigios civiles y comerciales.</a:t>
                      </a:r>
                      <a:endParaRPr lang="es-CO" sz="1100">
                        <a:effectLst/>
                        <a:latin typeface="Calibri"/>
                        <a:ea typeface="Calibri"/>
                        <a:cs typeface="Times New Roman"/>
                      </a:endParaRPr>
                    </a:p>
                  </a:txBody>
                  <a:tcPr marL="66126" marR="66126" marT="0" marB="0"/>
                </a:tc>
              </a:tr>
              <a:tr h="323283">
                <a:tc>
                  <a:txBody>
                    <a:bodyPr/>
                    <a:lstStyle/>
                    <a:p>
                      <a:pPr algn="just">
                        <a:spcAft>
                          <a:spcPts val="0"/>
                        </a:spcAft>
                      </a:pPr>
                      <a:r>
                        <a:rPr lang="es-CO" sz="1100">
                          <a:effectLst/>
                        </a:rPr>
                        <a:t>CENTRAL DE INVERSIONES S.A.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3</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Administrativo, derecho inmobiliario</a:t>
                      </a:r>
                      <a:endParaRPr lang="es-CO" sz="1100">
                        <a:effectLst/>
                        <a:latin typeface="Calibri"/>
                        <a:ea typeface="Calibri"/>
                        <a:cs typeface="Times New Roman"/>
                      </a:endParaRPr>
                    </a:p>
                  </a:txBody>
                  <a:tcPr marL="66126" marR="66126" marT="0" marB="0"/>
                </a:tc>
              </a:tr>
              <a:tr h="1454774">
                <a:tc>
                  <a:txBody>
                    <a:bodyPr/>
                    <a:lstStyle/>
                    <a:p>
                      <a:pPr algn="just">
                        <a:spcAft>
                          <a:spcPts val="0"/>
                        </a:spcAft>
                      </a:pPr>
                      <a:r>
                        <a:rPr lang="es-CO" sz="1100">
                          <a:effectLst/>
                        </a:rPr>
                        <a:t>CLÍNICA JURÍDICA DEL OBSERVATORIO DE RESTITUCIÓN Y REGULACIÓN DE DERECHOS DE PROPIEDAD AGRARIA.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4</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Investigación, análisis jurisprudencial y la elaboración de acciones pedagógicas y judiciales en el marco del litigio estratégico. Para tal fin, se requiere de un estudiante con conocimientos de derecho constitucional y público que esté dispuesto a aprender sobre derecho agrario, justicia transicional y conflicto armado.</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FIDUCIARIA CENTRAL</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Comercial y negocios fiduciarios</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MINISTERIO DE HACIENDA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2</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público</a:t>
                      </a:r>
                      <a:endParaRPr lang="es-CO" sz="1100">
                        <a:effectLst/>
                        <a:latin typeface="Calibri"/>
                        <a:ea typeface="Calibri"/>
                        <a:cs typeface="Times New Roman"/>
                      </a:endParaRPr>
                    </a:p>
                  </a:txBody>
                  <a:tcPr marL="66126" marR="66126" marT="0" marB="0"/>
                </a:tc>
              </a:tr>
              <a:tr h="323283">
                <a:tc>
                  <a:txBody>
                    <a:bodyPr/>
                    <a:lstStyle/>
                    <a:p>
                      <a:pPr algn="just">
                        <a:spcAft>
                          <a:spcPts val="0"/>
                        </a:spcAft>
                      </a:pPr>
                      <a:r>
                        <a:rPr lang="es-CO" sz="1100">
                          <a:effectLst/>
                        </a:rPr>
                        <a:t>MARTÍNEZ NEIRA Y ABOGADOS</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público y privado</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WINNER GROUP</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comercial y administrativo</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CORMAGDALENA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3</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público</a:t>
                      </a:r>
                      <a:endParaRPr lang="es-CO" sz="1100">
                        <a:effectLst/>
                        <a:latin typeface="Calibri"/>
                        <a:ea typeface="Calibri"/>
                        <a:cs typeface="Times New Roman"/>
                      </a:endParaRPr>
                    </a:p>
                  </a:txBody>
                  <a:tcPr marL="66126" marR="66126" marT="0" marB="0"/>
                </a:tc>
              </a:tr>
              <a:tr h="484925">
                <a:tc>
                  <a:txBody>
                    <a:bodyPr/>
                    <a:lstStyle/>
                    <a:p>
                      <a:pPr algn="just">
                        <a:spcAft>
                          <a:spcPts val="0"/>
                        </a:spcAft>
                      </a:pPr>
                      <a:r>
                        <a:rPr lang="es-CO" sz="1100">
                          <a:effectLst/>
                        </a:rPr>
                        <a:t>DEPARTAMENTO ADMINISTRATIVO DE LA FUNCIÓN PÚBLICA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4</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público</a:t>
                      </a:r>
                      <a:endParaRPr lang="es-CO" sz="1100">
                        <a:effectLst/>
                        <a:latin typeface="Calibri"/>
                        <a:ea typeface="Calibri"/>
                        <a:cs typeface="Times New Roman"/>
                      </a:endParaRPr>
                    </a:p>
                  </a:txBody>
                  <a:tcPr marL="66126" marR="66126" marT="0" marB="0"/>
                </a:tc>
              </a:tr>
              <a:tr h="323283">
                <a:tc>
                  <a:txBody>
                    <a:bodyPr/>
                    <a:lstStyle/>
                    <a:p>
                      <a:pPr algn="just">
                        <a:spcAft>
                          <a:spcPts val="0"/>
                        </a:spcAft>
                      </a:pPr>
                      <a:r>
                        <a:rPr lang="es-CO" sz="1100">
                          <a:effectLst/>
                        </a:rPr>
                        <a:t>VLEX</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privado, análisis legislativo y jurisprudencial. </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FIDUOCCIDENTE</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Comercial y negocios fiduciarios</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ACCIÓN FIDUCIARIA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Comercial y negocios fiduciarios</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FIDUCIARIA POPULAR</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 </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dirty="0">
                          <a:effectLst/>
                        </a:rPr>
                        <a:t>Comercial y negocios fiduciarios</a:t>
                      </a:r>
                      <a:endParaRPr lang="es-CO" sz="1100" dirty="0">
                        <a:effectLst/>
                        <a:latin typeface="Calibri"/>
                        <a:ea typeface="Calibri"/>
                        <a:cs typeface="Times New Roman"/>
                      </a:endParaRPr>
                    </a:p>
                  </a:txBody>
                  <a:tcPr marL="66126" marR="66126" marT="0" marB="0"/>
                </a:tc>
              </a:tr>
            </a:tbl>
          </a:graphicData>
        </a:graphic>
      </p:graphicFrame>
      <p:grpSp>
        <p:nvGrpSpPr>
          <p:cNvPr id="10" name="9 Grupo"/>
          <p:cNvGrpSpPr/>
          <p:nvPr/>
        </p:nvGrpSpPr>
        <p:grpSpPr>
          <a:xfrm>
            <a:off x="-2120805" y="-1268323"/>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2" name="11 CuadroTexto"/>
          <p:cNvSpPr txBox="1"/>
          <p:nvPr/>
        </p:nvSpPr>
        <p:spPr>
          <a:xfrm>
            <a:off x="2152510" y="1285870"/>
            <a:ext cx="5589621" cy="369332"/>
          </a:xfrm>
          <a:prstGeom prst="rect">
            <a:avLst/>
          </a:prstGeom>
          <a:noFill/>
        </p:spPr>
        <p:txBody>
          <a:bodyPr wrap="square" rtlCol="0">
            <a:spAutoFit/>
          </a:bodyPr>
          <a:lstStyle/>
          <a:p>
            <a:pPr algn="ctr"/>
            <a:r>
              <a:rPr lang="es-CO" b="1" dirty="0" smtClean="0">
                <a:latin typeface="Arial" pitchFamily="34" charset="0"/>
                <a:cs typeface="Arial" pitchFamily="34" charset="0"/>
              </a:rPr>
              <a:t>ENTIDADES CONVENIO</a:t>
            </a:r>
            <a:endParaRPr lang="es-CO" b="1" dirty="0">
              <a:latin typeface="Arial" pitchFamily="34" charset="0"/>
              <a:cs typeface="Arial" pitchFamily="34" charset="0"/>
            </a:endParaRPr>
          </a:p>
        </p:txBody>
      </p:sp>
      <p:graphicFrame>
        <p:nvGraphicFramePr>
          <p:cNvPr id="3" name="2 Tabla"/>
          <p:cNvGraphicFramePr>
            <a:graphicFrameLocks noGrp="1"/>
          </p:cNvGraphicFramePr>
          <p:nvPr>
            <p:extLst>
              <p:ext uri="{D42A27DB-BD31-4B8C-83A1-F6EECF244321}">
                <p14:modId xmlns:p14="http://schemas.microsoft.com/office/powerpoint/2010/main" val="3195577424"/>
              </p:ext>
            </p:extLst>
          </p:nvPr>
        </p:nvGraphicFramePr>
        <p:xfrm>
          <a:off x="1346920" y="1826468"/>
          <a:ext cx="7200800" cy="4304729"/>
        </p:xfrm>
        <a:graphic>
          <a:graphicData uri="http://schemas.openxmlformats.org/drawingml/2006/table">
            <a:tbl>
              <a:tblPr firstRow="1" firstCol="1" bandRow="1"/>
              <a:tblGrid>
                <a:gridCol w="2625292"/>
                <a:gridCol w="1200133"/>
                <a:gridCol w="3375375"/>
              </a:tblGrid>
              <a:tr h="311311">
                <a:tc>
                  <a:txBody>
                    <a:bodyPr/>
                    <a:lstStyle/>
                    <a:p>
                      <a:pPr algn="just">
                        <a:spcAft>
                          <a:spcPts val="0"/>
                        </a:spcAft>
                      </a:pPr>
                      <a:r>
                        <a:rPr lang="es-CO" sz="1200" b="1" dirty="0" smtClean="0">
                          <a:effectLst/>
                          <a:latin typeface="Calibri"/>
                          <a:ea typeface="Calibri"/>
                          <a:cs typeface="Times New Roman"/>
                        </a:rPr>
                        <a:t>ASOCIACIÓN</a:t>
                      </a:r>
                      <a:r>
                        <a:rPr lang="es-CO" sz="1200" b="1" baseline="0" dirty="0" smtClean="0">
                          <a:effectLst/>
                          <a:latin typeface="Calibri"/>
                          <a:ea typeface="Calibri"/>
                          <a:cs typeface="Times New Roman"/>
                        </a:rPr>
                        <a:t> NACIONAL DE ANUNCIANTES - ANDA</a:t>
                      </a:r>
                      <a:endParaRPr lang="es-CO" sz="1200" b="1"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1</a:t>
                      </a:r>
                      <a:endParaRPr lang="es-CO" sz="1200" b="1"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000" dirty="0" smtClean="0">
                          <a:effectLst/>
                          <a:latin typeface="Calibri"/>
                          <a:ea typeface="Calibri"/>
                          <a:cs typeface="Times New Roman"/>
                        </a:rPr>
                        <a:t>Derecho público</a:t>
                      </a:r>
                      <a:r>
                        <a:rPr lang="es-CO" sz="1000" baseline="0" dirty="0" smtClean="0">
                          <a:effectLst/>
                          <a:latin typeface="Calibri"/>
                          <a:ea typeface="Calibri"/>
                          <a:cs typeface="Times New Roman"/>
                        </a:rPr>
                        <a:t> y privado</a:t>
                      </a:r>
                      <a:endParaRPr lang="es-CO" sz="1000"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gn="just">
                        <a:spcAft>
                          <a:spcPts val="0"/>
                        </a:spcAft>
                      </a:pPr>
                      <a:r>
                        <a:rPr lang="es-ES" sz="1200" b="1" dirty="0">
                          <a:solidFill>
                            <a:srgbClr val="000000"/>
                          </a:solidFill>
                          <a:effectLst/>
                          <a:latin typeface="Calibri"/>
                          <a:ea typeface="Calibri"/>
                          <a:cs typeface="Calibri"/>
                        </a:rPr>
                        <a:t>ASOCIACIÓN CAVELIER DEL DERECHO</a:t>
                      </a:r>
                      <a:endParaRPr lang="es-CO" sz="1200" b="1"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5</a:t>
                      </a:r>
                      <a:endParaRPr lang="es-CO" sz="1200"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000" dirty="0">
                          <a:effectLst/>
                          <a:latin typeface="Calibri"/>
                          <a:ea typeface="Calibri"/>
                          <a:cs typeface="Times New Roman"/>
                        </a:rPr>
                        <a:t>Derecho Internacional: </a:t>
                      </a:r>
                      <a:r>
                        <a:rPr lang="es-ES" sz="1000" dirty="0" smtClean="0">
                          <a:effectLst/>
                          <a:latin typeface="Calibri"/>
                          <a:ea typeface="Calibri"/>
                          <a:cs typeface="Times New Roman"/>
                        </a:rPr>
                        <a:t>– </a:t>
                      </a:r>
                      <a:r>
                        <a:rPr lang="es-ES" sz="1000" dirty="0">
                          <a:effectLst/>
                          <a:latin typeface="Calibri"/>
                          <a:ea typeface="Calibri"/>
                          <a:cs typeface="Times New Roman"/>
                        </a:rPr>
                        <a:t>Litigios: </a:t>
                      </a:r>
                      <a:r>
                        <a:rPr lang="es-ES" sz="1000" dirty="0" smtClean="0">
                          <a:effectLst/>
                          <a:latin typeface="Calibri"/>
                          <a:ea typeface="Calibri"/>
                          <a:cs typeface="Times New Roman"/>
                        </a:rPr>
                        <a:t>– </a:t>
                      </a:r>
                      <a:r>
                        <a:rPr lang="es-ES" sz="1000" dirty="0">
                          <a:effectLst/>
                          <a:latin typeface="Calibri"/>
                          <a:ea typeface="Calibri"/>
                          <a:cs typeface="Times New Roman"/>
                        </a:rPr>
                        <a:t>Marcas</a:t>
                      </a:r>
                      <a:r>
                        <a:rPr lang="es-ES" sz="1000" dirty="0" smtClean="0">
                          <a:effectLst/>
                          <a:latin typeface="Calibri"/>
                          <a:ea typeface="Calibri"/>
                          <a:cs typeface="Times New Roman"/>
                        </a:rPr>
                        <a:t>:– </a:t>
                      </a:r>
                      <a:r>
                        <a:rPr lang="es-ES" sz="1000" dirty="0">
                          <a:effectLst/>
                          <a:latin typeface="Calibri"/>
                          <a:ea typeface="Calibri"/>
                          <a:cs typeface="Times New Roman"/>
                        </a:rPr>
                        <a:t>Negocios</a:t>
                      </a:r>
                      <a:r>
                        <a:rPr lang="es-ES" sz="1000" dirty="0" smtClean="0">
                          <a:effectLst/>
                          <a:latin typeface="Calibri"/>
                          <a:ea typeface="Calibri"/>
                          <a:cs typeface="Times New Roman"/>
                        </a:rPr>
                        <a:t>: – Patentes</a:t>
                      </a:r>
                      <a:endParaRPr lang="es-CO" sz="1000"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36">
                <a:tc>
                  <a:txBody>
                    <a:bodyPr/>
                    <a:lstStyle/>
                    <a:p>
                      <a:pPr algn="just">
                        <a:spcAft>
                          <a:spcPts val="0"/>
                        </a:spcAft>
                      </a:pPr>
                      <a:r>
                        <a:rPr lang="es-CO" sz="1200" b="1" dirty="0" smtClean="0">
                          <a:effectLst/>
                          <a:latin typeface="Calibri"/>
                          <a:ea typeface="Calibri"/>
                          <a:cs typeface="Times New Roman"/>
                        </a:rPr>
                        <a:t>VARGAS</a:t>
                      </a:r>
                      <a:r>
                        <a:rPr lang="es-CO" sz="1200" b="1" baseline="0" dirty="0" smtClean="0">
                          <a:effectLst/>
                          <a:latin typeface="Calibri"/>
                          <a:ea typeface="Calibri"/>
                          <a:cs typeface="Times New Roman"/>
                        </a:rPr>
                        <a:t> Y VARGAS</a:t>
                      </a:r>
                      <a:endParaRPr lang="es-CO" sz="1200" b="1"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1</a:t>
                      </a:r>
                      <a:endParaRPr lang="es-CO" sz="1200" b="1"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000" dirty="0" smtClean="0">
                          <a:effectLst/>
                          <a:latin typeface="Calibri"/>
                          <a:ea typeface="Calibri"/>
                          <a:cs typeface="Times New Roman"/>
                        </a:rPr>
                        <a:t>Derecho</a:t>
                      </a:r>
                      <a:r>
                        <a:rPr lang="es-CO" sz="1000" baseline="0" dirty="0" smtClean="0">
                          <a:effectLst/>
                          <a:latin typeface="Calibri"/>
                          <a:ea typeface="Calibri"/>
                          <a:cs typeface="Times New Roman"/>
                        </a:rPr>
                        <a:t> Penal y Administrativo</a:t>
                      </a:r>
                      <a:endParaRPr lang="es-CO" sz="1000"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311">
                <a:tc>
                  <a:txBody>
                    <a:bodyPr/>
                    <a:lstStyle/>
                    <a:p>
                      <a:pPr algn="just">
                        <a:spcAft>
                          <a:spcPts val="0"/>
                        </a:spcAft>
                      </a:pPr>
                      <a:r>
                        <a:rPr lang="es-CO" sz="1200" b="1" dirty="0">
                          <a:solidFill>
                            <a:srgbClr val="000000"/>
                          </a:solidFill>
                          <a:effectLst/>
                          <a:latin typeface="Calibri"/>
                          <a:ea typeface="Calibri"/>
                          <a:cs typeface="Calibri"/>
                        </a:rPr>
                        <a:t>CAMARA DE COMERCIO ARBITRAJE</a:t>
                      </a:r>
                      <a:endParaRPr lang="es-CO" sz="1200" b="1"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4</a:t>
                      </a:r>
                      <a:endParaRPr lang="es-CO" sz="1200" b="1"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ES" sz="1000" dirty="0">
                          <a:effectLst/>
                          <a:latin typeface="Calibri"/>
                          <a:ea typeface="Calibri"/>
                          <a:cs typeface="Times New Roman"/>
                        </a:rPr>
                        <a:t>Arbitraje</a:t>
                      </a:r>
                      <a:endParaRPr lang="es-CO" sz="1000"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11311">
                <a:tc>
                  <a:txBody>
                    <a:bodyPr/>
                    <a:lstStyle/>
                    <a:p>
                      <a:pPr algn="just">
                        <a:spcAft>
                          <a:spcPts val="0"/>
                        </a:spcAft>
                      </a:pPr>
                      <a:r>
                        <a:rPr lang="es-CO" sz="1200" b="1" dirty="0">
                          <a:solidFill>
                            <a:srgbClr val="000000"/>
                          </a:solidFill>
                          <a:effectLst/>
                          <a:latin typeface="Calibri"/>
                          <a:ea typeface="Calibri"/>
                          <a:cs typeface="Calibri"/>
                        </a:rPr>
                        <a:t>CARDENAS &amp; CARDENAS</a:t>
                      </a:r>
                      <a:endParaRPr lang="es-CO" sz="1200" b="1"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2</a:t>
                      </a:r>
                      <a:endParaRPr lang="es-CO" sz="1200"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000" dirty="0">
                          <a:effectLst/>
                          <a:latin typeface="Calibri"/>
                          <a:ea typeface="Calibri"/>
                          <a:cs typeface="Times New Roman"/>
                        </a:rPr>
                        <a:t>Dependiendo del área de interés del estudiante</a:t>
                      </a: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927">
                <a:tc>
                  <a:txBody>
                    <a:bodyPr/>
                    <a:lstStyle/>
                    <a:p>
                      <a:pPr algn="just">
                        <a:spcAft>
                          <a:spcPts val="0"/>
                        </a:spcAft>
                      </a:pPr>
                      <a:r>
                        <a:rPr lang="es-CO" sz="1200" b="1" dirty="0">
                          <a:solidFill>
                            <a:srgbClr val="000000"/>
                          </a:solidFill>
                          <a:effectLst/>
                          <a:latin typeface="Calibri"/>
                          <a:ea typeface="Calibri"/>
                          <a:cs typeface="Calibri"/>
                        </a:rPr>
                        <a:t>CONCEJO DE BOGOTÁ</a:t>
                      </a:r>
                      <a:endParaRPr lang="es-CO" sz="1200" b="1"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3</a:t>
                      </a:r>
                      <a:endParaRPr lang="es-CO" sz="1200"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000">
                          <a:effectLst/>
                          <a:latin typeface="Calibri"/>
                          <a:ea typeface="Calibri"/>
                          <a:cs typeface="Times New Roman"/>
                        </a:rPr>
                        <a:t>Derecho público</a:t>
                      </a: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927">
                <a:tc>
                  <a:txBody>
                    <a:bodyPr/>
                    <a:lstStyle/>
                    <a:p>
                      <a:pPr algn="just">
                        <a:spcAft>
                          <a:spcPts val="0"/>
                        </a:spcAft>
                      </a:pPr>
                      <a:r>
                        <a:rPr lang="es-CO" sz="1200" b="1" dirty="0">
                          <a:solidFill>
                            <a:srgbClr val="000000"/>
                          </a:solidFill>
                          <a:effectLst/>
                          <a:latin typeface="Calibri"/>
                          <a:ea typeface="Calibri"/>
                          <a:cs typeface="Calibri"/>
                        </a:rPr>
                        <a:t>CONSULADO DE ECUADOR</a:t>
                      </a:r>
                      <a:endParaRPr lang="es-CO" sz="1200" b="1"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1</a:t>
                      </a:r>
                      <a:endParaRPr lang="es-CO" sz="1200"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000" dirty="0">
                          <a:effectLst/>
                          <a:latin typeface="Calibri"/>
                          <a:ea typeface="Calibri"/>
                          <a:cs typeface="Times New Roman"/>
                        </a:rPr>
                        <a:t>Derecho público</a:t>
                      </a: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927">
                <a:tc>
                  <a:txBody>
                    <a:bodyPr/>
                    <a:lstStyle/>
                    <a:p>
                      <a:pPr algn="just">
                        <a:spcAft>
                          <a:spcPts val="0"/>
                        </a:spcAft>
                      </a:pPr>
                      <a:r>
                        <a:rPr lang="es-CO" sz="1200" b="1" dirty="0" smtClean="0">
                          <a:effectLst/>
                          <a:latin typeface="Calibri"/>
                          <a:ea typeface="Calibri"/>
                          <a:cs typeface="Times New Roman"/>
                        </a:rPr>
                        <a:t>DR.</a:t>
                      </a:r>
                      <a:r>
                        <a:rPr lang="es-CO" sz="1200" b="1" baseline="0" dirty="0" smtClean="0">
                          <a:effectLst/>
                          <a:latin typeface="Calibri"/>
                          <a:ea typeface="Calibri"/>
                          <a:cs typeface="Times New Roman"/>
                        </a:rPr>
                        <a:t> JUAN CARLOS FORERO RAMÍREZ</a:t>
                      </a:r>
                      <a:endParaRPr lang="es-CO" sz="1200" b="1"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1</a:t>
                      </a:r>
                      <a:endParaRPr lang="es-CO" sz="1200" b="1"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000" dirty="0" smtClean="0">
                          <a:effectLst/>
                          <a:latin typeface="Calibri"/>
                          <a:ea typeface="Calibri"/>
                          <a:cs typeface="Times New Roman"/>
                        </a:rPr>
                        <a:t>Derecho penal</a:t>
                      </a:r>
                      <a:r>
                        <a:rPr lang="es-CO" sz="1000" baseline="0" dirty="0" smtClean="0">
                          <a:effectLst/>
                          <a:latin typeface="Calibri"/>
                          <a:ea typeface="Calibri"/>
                          <a:cs typeface="Times New Roman"/>
                        </a:rPr>
                        <a:t> y disciplinario</a:t>
                      </a:r>
                      <a:endParaRPr lang="es-CO" sz="1000" dirty="0">
                        <a:effectLst/>
                        <a:latin typeface="Calibri"/>
                        <a:ea typeface="Calibri"/>
                        <a:cs typeface="Times New Roman"/>
                      </a:endParaRPr>
                    </a:p>
                  </a:txBody>
                  <a:tcPr marL="60646" marR="606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927">
                <a:tc>
                  <a:txBody>
                    <a:bodyPr/>
                    <a:lstStyle/>
                    <a:p>
                      <a:pPr algn="just">
                        <a:spcAft>
                          <a:spcPts val="0"/>
                        </a:spcAft>
                      </a:pPr>
                      <a:r>
                        <a:rPr lang="es-CO" sz="1200" b="1" dirty="0">
                          <a:solidFill>
                            <a:srgbClr val="000000"/>
                          </a:solidFill>
                          <a:effectLst/>
                          <a:latin typeface="Calibri"/>
                          <a:ea typeface="Calibri"/>
                          <a:cs typeface="Calibri"/>
                        </a:rPr>
                        <a:t>INSTITUTO DE PLANIFICACIONES Y SOLUCIONES  ENERGETICAS IPSE</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2</a:t>
                      </a:r>
                      <a:endParaRPr lang="es-CO" sz="12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a:effectLst/>
                          <a:latin typeface="Calibri"/>
                          <a:ea typeface="Calibri"/>
                          <a:cs typeface="Times New Roman"/>
                        </a:rPr>
                        <a:t>Apoyo en contratación estatal, revisión y aprobación de pólizas, emitir conceptos resoluciones, oficios, manejo de base de datos, estudios de conveniencia y oportunidad.  Revisión de derechos de petición</a:t>
                      </a: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927">
                <a:tc>
                  <a:txBody>
                    <a:bodyPr/>
                    <a:lstStyle/>
                    <a:p>
                      <a:pPr algn="just">
                        <a:spcAft>
                          <a:spcPts val="0"/>
                        </a:spcAft>
                      </a:pPr>
                      <a:r>
                        <a:rPr lang="es-CO" sz="1200" b="1" dirty="0">
                          <a:solidFill>
                            <a:srgbClr val="000000"/>
                          </a:solidFill>
                          <a:effectLst/>
                          <a:latin typeface="Calibri"/>
                          <a:ea typeface="Calibri"/>
                          <a:cs typeface="Calibri"/>
                        </a:rPr>
                        <a:t>JAIME GRANADOS &amp;ABOGADOS</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2</a:t>
                      </a:r>
                      <a:endParaRPr lang="es-CO" sz="12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a:effectLst/>
                          <a:latin typeface="Calibri"/>
                          <a:ea typeface="Calibri"/>
                          <a:cs typeface="Times New Roman"/>
                        </a:rPr>
                        <a:t>Derecho penal</a:t>
                      </a: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927">
                <a:tc>
                  <a:txBody>
                    <a:bodyPr/>
                    <a:lstStyle/>
                    <a:p>
                      <a:pPr algn="just">
                        <a:spcAft>
                          <a:spcPts val="0"/>
                        </a:spcAft>
                      </a:pPr>
                      <a:r>
                        <a:rPr lang="es-CO" sz="1200" b="1" dirty="0" smtClean="0">
                          <a:effectLst/>
                          <a:latin typeface="Calibri"/>
                          <a:ea typeface="Calibri"/>
                          <a:cs typeface="Times New Roman"/>
                        </a:rPr>
                        <a:t>DEPARTAMENTO</a:t>
                      </a:r>
                      <a:r>
                        <a:rPr lang="es-CO" sz="1200" b="1" baseline="0" dirty="0" smtClean="0">
                          <a:effectLst/>
                          <a:latin typeface="Calibri"/>
                          <a:ea typeface="Calibri"/>
                          <a:cs typeface="Times New Roman"/>
                        </a:rPr>
                        <a:t> PARA LA PROSPERIDAD SOCIAL</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2</a:t>
                      </a:r>
                      <a:r>
                        <a:rPr lang="es-CO" sz="1200" b="1" baseline="0" dirty="0" smtClean="0">
                          <a:effectLst/>
                          <a:latin typeface="Calibri"/>
                          <a:ea typeface="Calibri"/>
                          <a:cs typeface="Times New Roman"/>
                        </a:rPr>
                        <a:t> </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smtClean="0">
                          <a:effectLst/>
                          <a:latin typeface="Calibri"/>
                          <a:ea typeface="Calibri"/>
                          <a:cs typeface="Times New Roman"/>
                        </a:rPr>
                        <a:t>Derecho público.</a:t>
                      </a:r>
                      <a:r>
                        <a:rPr lang="es-CO" sz="900" baseline="0" dirty="0" smtClean="0">
                          <a:effectLst/>
                          <a:latin typeface="Calibri"/>
                          <a:ea typeface="Calibri"/>
                          <a:cs typeface="Times New Roman"/>
                        </a:rPr>
                        <a:t> </a:t>
                      </a:r>
                      <a:endParaRPr lang="es-CO" sz="9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927">
                <a:tc>
                  <a:txBody>
                    <a:bodyPr/>
                    <a:lstStyle/>
                    <a:p>
                      <a:pPr algn="just">
                        <a:spcAft>
                          <a:spcPts val="0"/>
                        </a:spcAft>
                      </a:pPr>
                      <a:r>
                        <a:rPr lang="es-CO" sz="1200" b="1" dirty="0">
                          <a:solidFill>
                            <a:srgbClr val="000000"/>
                          </a:solidFill>
                          <a:effectLst/>
                          <a:latin typeface="Calibri"/>
                          <a:ea typeface="Calibri"/>
                          <a:cs typeface="Calibri"/>
                        </a:rPr>
                        <a:t>LLOREDA CAMACHO &amp; CO.</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1</a:t>
                      </a:r>
                      <a:endParaRPr lang="es-CO" sz="12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a:effectLst/>
                          <a:latin typeface="Calibri"/>
                          <a:ea typeface="Calibri"/>
                          <a:cs typeface="Times New Roman"/>
                        </a:rPr>
                        <a:t>Derecho comercial, laboral, administrativo </a:t>
                      </a: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927">
                <a:tc>
                  <a:txBody>
                    <a:bodyPr/>
                    <a:lstStyle/>
                    <a:p>
                      <a:pPr algn="just">
                        <a:spcAft>
                          <a:spcPts val="0"/>
                        </a:spcAft>
                      </a:pPr>
                      <a:r>
                        <a:rPr lang="es-CO" sz="1200" b="1" dirty="0">
                          <a:solidFill>
                            <a:srgbClr val="000000"/>
                          </a:solidFill>
                          <a:effectLst/>
                          <a:latin typeface="Calibri"/>
                          <a:ea typeface="Calibri"/>
                          <a:cs typeface="Calibri"/>
                        </a:rPr>
                        <a:t>PINILLA PLAZAS ASOCIADOS</a:t>
                      </a:r>
                      <a:endParaRPr lang="es-CO" sz="1200" b="1" dirty="0">
                        <a:effectLst/>
                        <a:latin typeface="Calibri"/>
                        <a:ea typeface="Calibri"/>
                        <a:cs typeface="Times New Roman"/>
                      </a:endParaRPr>
                    </a:p>
                    <a:p>
                      <a:pPr algn="just">
                        <a:spcAft>
                          <a:spcPts val="0"/>
                        </a:spcAft>
                      </a:pPr>
                      <a:r>
                        <a:rPr lang="es-CO" sz="1200" b="1" dirty="0">
                          <a:solidFill>
                            <a:srgbClr val="000000"/>
                          </a:solidFill>
                          <a:effectLst/>
                          <a:latin typeface="Calibri"/>
                          <a:ea typeface="Calibri"/>
                          <a:cs typeface="Calibri"/>
                        </a:rPr>
                        <a:t> </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2</a:t>
                      </a:r>
                      <a:endParaRPr lang="es-CO" sz="12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a:effectLst/>
                          <a:latin typeface="Calibri"/>
                          <a:ea typeface="Calibri"/>
                          <a:cs typeface="Times New Roman"/>
                        </a:rPr>
                        <a:t>Derecho tributario</a:t>
                      </a: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6927">
                <a:tc>
                  <a:txBody>
                    <a:bodyPr/>
                    <a:lstStyle/>
                    <a:p>
                      <a:pPr algn="just">
                        <a:spcAft>
                          <a:spcPts val="0"/>
                        </a:spcAft>
                      </a:pPr>
                      <a:r>
                        <a:rPr lang="es-CO" sz="1200" b="1" dirty="0">
                          <a:solidFill>
                            <a:srgbClr val="000000"/>
                          </a:solidFill>
                          <a:effectLst/>
                          <a:latin typeface="Calibri"/>
                          <a:ea typeface="Calibri"/>
                          <a:cs typeface="Calibri"/>
                        </a:rPr>
                        <a:t>SUPERINTENDENCIA DE PUERTOS Y TRANSPORTE</a:t>
                      </a:r>
                      <a:endParaRPr lang="es-CO" sz="1200" b="1" dirty="0">
                        <a:effectLst/>
                        <a:latin typeface="Calibri"/>
                        <a:ea typeface="Calibri"/>
                        <a:cs typeface="Times New Roman"/>
                      </a:endParaRPr>
                    </a:p>
                    <a:p>
                      <a:pPr algn="just">
                        <a:spcAft>
                          <a:spcPts val="0"/>
                        </a:spcAft>
                      </a:pPr>
                      <a:r>
                        <a:rPr lang="es-CO" sz="1200" b="1" dirty="0">
                          <a:solidFill>
                            <a:srgbClr val="000000"/>
                          </a:solidFill>
                          <a:effectLst/>
                          <a:latin typeface="Calibri"/>
                          <a:ea typeface="Calibri"/>
                          <a:cs typeface="Calibri"/>
                        </a:rPr>
                        <a:t> </a:t>
                      </a:r>
                      <a:endParaRPr lang="es-CO" sz="1200" b="1" dirty="0">
                        <a:effectLst/>
                        <a:latin typeface="Calibri"/>
                        <a:ea typeface="Calibri"/>
                        <a:cs typeface="Times New Roman"/>
                      </a:endParaRPr>
                    </a:p>
                  </a:txBody>
                  <a:tcPr marL="49685" marR="49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6</a:t>
                      </a:r>
                      <a:endParaRPr lang="es-CO" sz="1200" dirty="0">
                        <a:effectLst/>
                        <a:latin typeface="Calibri"/>
                        <a:ea typeface="Calibri"/>
                        <a:cs typeface="Times New Roman"/>
                      </a:endParaRPr>
                    </a:p>
                  </a:txBody>
                  <a:tcPr marL="49685" marR="49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000" dirty="0">
                          <a:effectLst/>
                          <a:latin typeface="Calibri"/>
                          <a:ea typeface="Calibri"/>
                          <a:cs typeface="Times New Roman"/>
                        </a:rPr>
                        <a:t>Investigar normatividad aplicable a distintos modos de transporte, y apoyo en derecho administrativo. Oficina jurídica, cobro coactivo, transporte  terrestre.</a:t>
                      </a:r>
                    </a:p>
                  </a:txBody>
                  <a:tcPr marL="49685" marR="49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9630241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graphicFrame>
        <p:nvGraphicFramePr>
          <p:cNvPr id="4" name="3 Marcador de contenido"/>
          <p:cNvGraphicFramePr>
            <a:graphicFrameLocks noGrp="1"/>
          </p:cNvGraphicFramePr>
          <p:nvPr>
            <p:ph idx="1"/>
          </p:nvPr>
        </p:nvGraphicFramePr>
        <p:xfrm>
          <a:off x="1823482" y="1516222"/>
          <a:ext cx="5497036" cy="4693920"/>
        </p:xfrm>
        <a:graphic>
          <a:graphicData uri="http://schemas.openxmlformats.org/drawingml/2006/table">
            <a:tbl>
              <a:tblPr firstRow="1" firstCol="1" bandRow="1">
                <a:tableStyleId>{5C22544A-7EE6-4342-B048-85BDC9FD1C3A}</a:tableStyleId>
              </a:tblPr>
              <a:tblGrid>
                <a:gridCol w="1831937"/>
                <a:gridCol w="1272315"/>
                <a:gridCol w="2392784"/>
              </a:tblGrid>
              <a:tr h="161642">
                <a:tc>
                  <a:txBody>
                    <a:bodyPr/>
                    <a:lstStyle/>
                    <a:p>
                      <a:pPr algn="ctr">
                        <a:spcAft>
                          <a:spcPts val="0"/>
                        </a:spcAft>
                      </a:pPr>
                      <a:r>
                        <a:rPr lang="es-CO" sz="1100">
                          <a:effectLst/>
                        </a:rPr>
                        <a:t>ENTIDADES</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PLAZAS</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PERFIL</a:t>
                      </a:r>
                      <a:endParaRPr lang="es-CO" sz="1100">
                        <a:effectLst/>
                        <a:latin typeface="Calibri"/>
                        <a:ea typeface="Calibri"/>
                        <a:cs typeface="Times New Roman"/>
                      </a:endParaRPr>
                    </a:p>
                  </a:txBody>
                  <a:tcPr marL="66126" marR="66126" marT="0" marB="0"/>
                </a:tc>
              </a:tr>
              <a:tr h="323283">
                <a:tc>
                  <a:txBody>
                    <a:bodyPr/>
                    <a:lstStyle/>
                    <a:p>
                      <a:pPr algn="just">
                        <a:spcAft>
                          <a:spcPts val="0"/>
                        </a:spcAft>
                      </a:pPr>
                      <a:r>
                        <a:rPr lang="es-CO" sz="1100">
                          <a:effectLst/>
                        </a:rPr>
                        <a:t>SANTIAGO VILLAMIZAR ABOGADOS - LEGALCORP</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2</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financiero, corporativo y litigios civiles y comerciales.</a:t>
                      </a:r>
                      <a:endParaRPr lang="es-CO" sz="1100">
                        <a:effectLst/>
                        <a:latin typeface="Calibri"/>
                        <a:ea typeface="Calibri"/>
                        <a:cs typeface="Times New Roman"/>
                      </a:endParaRPr>
                    </a:p>
                  </a:txBody>
                  <a:tcPr marL="66126" marR="66126" marT="0" marB="0"/>
                </a:tc>
              </a:tr>
              <a:tr h="323283">
                <a:tc>
                  <a:txBody>
                    <a:bodyPr/>
                    <a:lstStyle/>
                    <a:p>
                      <a:pPr algn="just">
                        <a:spcAft>
                          <a:spcPts val="0"/>
                        </a:spcAft>
                      </a:pPr>
                      <a:r>
                        <a:rPr lang="es-CO" sz="1100">
                          <a:effectLst/>
                        </a:rPr>
                        <a:t>CENTRAL DE INVERSIONES S.A.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3</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Administrativo, derecho inmobiliario</a:t>
                      </a:r>
                      <a:endParaRPr lang="es-CO" sz="1100">
                        <a:effectLst/>
                        <a:latin typeface="Calibri"/>
                        <a:ea typeface="Calibri"/>
                        <a:cs typeface="Times New Roman"/>
                      </a:endParaRPr>
                    </a:p>
                  </a:txBody>
                  <a:tcPr marL="66126" marR="66126" marT="0" marB="0"/>
                </a:tc>
              </a:tr>
              <a:tr h="1454774">
                <a:tc>
                  <a:txBody>
                    <a:bodyPr/>
                    <a:lstStyle/>
                    <a:p>
                      <a:pPr algn="just">
                        <a:spcAft>
                          <a:spcPts val="0"/>
                        </a:spcAft>
                      </a:pPr>
                      <a:r>
                        <a:rPr lang="es-CO" sz="1100">
                          <a:effectLst/>
                        </a:rPr>
                        <a:t>CLÍNICA JURÍDICA DEL OBSERVATORIO DE RESTITUCIÓN Y REGULACIÓN DE DERECHOS DE PROPIEDAD AGRARIA.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4</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Investigación, análisis jurisprudencial y la elaboración de acciones pedagógicas y judiciales en el marco del litigio estratégico. Para tal fin, se requiere de un estudiante con conocimientos de derecho constitucional y público que esté dispuesto a aprender sobre derecho agrario, justicia transicional y conflicto armado.</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FIDUCIARIA CENTRAL</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Comercial y negocios fiduciarios</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MINISTERIO DE HACIENDA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2</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público</a:t>
                      </a:r>
                      <a:endParaRPr lang="es-CO" sz="1100">
                        <a:effectLst/>
                        <a:latin typeface="Calibri"/>
                        <a:ea typeface="Calibri"/>
                        <a:cs typeface="Times New Roman"/>
                      </a:endParaRPr>
                    </a:p>
                  </a:txBody>
                  <a:tcPr marL="66126" marR="66126" marT="0" marB="0"/>
                </a:tc>
              </a:tr>
              <a:tr h="323283">
                <a:tc>
                  <a:txBody>
                    <a:bodyPr/>
                    <a:lstStyle/>
                    <a:p>
                      <a:pPr algn="just">
                        <a:spcAft>
                          <a:spcPts val="0"/>
                        </a:spcAft>
                      </a:pPr>
                      <a:r>
                        <a:rPr lang="es-CO" sz="1100">
                          <a:effectLst/>
                        </a:rPr>
                        <a:t>MARTÍNEZ NEIRA Y ABOGADOS</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público y privado</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WINNER GROUP</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comercial y administrativo</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CORMAGDALENA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3</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público</a:t>
                      </a:r>
                      <a:endParaRPr lang="es-CO" sz="1100">
                        <a:effectLst/>
                        <a:latin typeface="Calibri"/>
                        <a:ea typeface="Calibri"/>
                        <a:cs typeface="Times New Roman"/>
                      </a:endParaRPr>
                    </a:p>
                  </a:txBody>
                  <a:tcPr marL="66126" marR="66126" marT="0" marB="0"/>
                </a:tc>
              </a:tr>
              <a:tr h="484925">
                <a:tc>
                  <a:txBody>
                    <a:bodyPr/>
                    <a:lstStyle/>
                    <a:p>
                      <a:pPr algn="just">
                        <a:spcAft>
                          <a:spcPts val="0"/>
                        </a:spcAft>
                      </a:pPr>
                      <a:r>
                        <a:rPr lang="es-CO" sz="1100">
                          <a:effectLst/>
                        </a:rPr>
                        <a:t>DEPARTAMENTO ADMINISTRATIVO DE LA FUNCIÓN PÚBLICA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4</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público</a:t>
                      </a:r>
                      <a:endParaRPr lang="es-CO" sz="1100">
                        <a:effectLst/>
                        <a:latin typeface="Calibri"/>
                        <a:ea typeface="Calibri"/>
                        <a:cs typeface="Times New Roman"/>
                      </a:endParaRPr>
                    </a:p>
                  </a:txBody>
                  <a:tcPr marL="66126" marR="66126" marT="0" marB="0"/>
                </a:tc>
              </a:tr>
              <a:tr h="323283">
                <a:tc>
                  <a:txBody>
                    <a:bodyPr/>
                    <a:lstStyle/>
                    <a:p>
                      <a:pPr algn="just">
                        <a:spcAft>
                          <a:spcPts val="0"/>
                        </a:spcAft>
                      </a:pPr>
                      <a:r>
                        <a:rPr lang="es-CO" sz="1100">
                          <a:effectLst/>
                        </a:rPr>
                        <a:t>VLEX</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Derecho privado, análisis legislativo y jurisprudencial. </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FIDUOCCIDENTE</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Comercial y negocios fiduciarios</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ACCIÓN FIDUCIARIA</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1</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a:effectLst/>
                        </a:rPr>
                        <a:t>Comercial y negocios fiduciarios</a:t>
                      </a:r>
                      <a:endParaRPr lang="es-CO" sz="1100">
                        <a:effectLst/>
                        <a:latin typeface="Calibri"/>
                        <a:ea typeface="Calibri"/>
                        <a:cs typeface="Times New Roman"/>
                      </a:endParaRPr>
                    </a:p>
                  </a:txBody>
                  <a:tcPr marL="66126" marR="66126" marT="0" marB="0"/>
                </a:tc>
              </a:tr>
              <a:tr h="161642">
                <a:tc>
                  <a:txBody>
                    <a:bodyPr/>
                    <a:lstStyle/>
                    <a:p>
                      <a:pPr algn="just">
                        <a:spcAft>
                          <a:spcPts val="0"/>
                        </a:spcAft>
                      </a:pPr>
                      <a:r>
                        <a:rPr lang="es-CO" sz="1100">
                          <a:effectLst/>
                        </a:rPr>
                        <a:t>FIDUCIARIA POPULAR</a:t>
                      </a:r>
                      <a:endParaRPr lang="es-CO" sz="1100">
                        <a:effectLst/>
                        <a:latin typeface="Calibri"/>
                        <a:ea typeface="Calibri"/>
                        <a:cs typeface="Times New Roman"/>
                      </a:endParaRPr>
                    </a:p>
                  </a:txBody>
                  <a:tcPr marL="66126" marR="66126" marT="0" marB="0"/>
                </a:tc>
                <a:tc>
                  <a:txBody>
                    <a:bodyPr/>
                    <a:lstStyle/>
                    <a:p>
                      <a:pPr algn="ctr">
                        <a:spcAft>
                          <a:spcPts val="0"/>
                        </a:spcAft>
                      </a:pPr>
                      <a:r>
                        <a:rPr lang="es-CO" sz="1100">
                          <a:effectLst/>
                        </a:rPr>
                        <a:t> </a:t>
                      </a:r>
                      <a:endParaRPr lang="es-CO" sz="1100">
                        <a:effectLst/>
                        <a:latin typeface="Calibri"/>
                        <a:ea typeface="Calibri"/>
                        <a:cs typeface="Times New Roman"/>
                      </a:endParaRPr>
                    </a:p>
                  </a:txBody>
                  <a:tcPr marL="66126" marR="66126" marT="0" marB="0"/>
                </a:tc>
                <a:tc>
                  <a:txBody>
                    <a:bodyPr/>
                    <a:lstStyle/>
                    <a:p>
                      <a:pPr algn="just">
                        <a:spcAft>
                          <a:spcPts val="0"/>
                        </a:spcAft>
                      </a:pPr>
                      <a:r>
                        <a:rPr lang="es-CO" sz="1100" dirty="0">
                          <a:effectLst/>
                        </a:rPr>
                        <a:t>Comercial y negocios fiduciarios</a:t>
                      </a:r>
                      <a:endParaRPr lang="es-CO" sz="1100" dirty="0">
                        <a:effectLst/>
                        <a:latin typeface="Calibri"/>
                        <a:ea typeface="Calibri"/>
                        <a:cs typeface="Times New Roman"/>
                      </a:endParaRPr>
                    </a:p>
                  </a:txBody>
                  <a:tcPr marL="66126" marR="66126" marT="0" marB="0"/>
                </a:tc>
              </a:tr>
            </a:tbl>
          </a:graphicData>
        </a:graphic>
      </p:graphicFrame>
      <p:grpSp>
        <p:nvGrpSpPr>
          <p:cNvPr id="10" name="9 Grupo"/>
          <p:cNvGrpSpPr/>
          <p:nvPr/>
        </p:nvGrpSpPr>
        <p:grpSpPr>
          <a:xfrm>
            <a:off x="-2120805" y="-1268323"/>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2" name="11 CuadroTexto"/>
          <p:cNvSpPr txBox="1"/>
          <p:nvPr/>
        </p:nvSpPr>
        <p:spPr>
          <a:xfrm>
            <a:off x="2152510" y="1285870"/>
            <a:ext cx="5589621" cy="369332"/>
          </a:xfrm>
          <a:prstGeom prst="rect">
            <a:avLst/>
          </a:prstGeom>
          <a:noFill/>
        </p:spPr>
        <p:txBody>
          <a:bodyPr wrap="square" rtlCol="0">
            <a:spAutoFit/>
          </a:bodyPr>
          <a:lstStyle/>
          <a:p>
            <a:pPr algn="ctr"/>
            <a:r>
              <a:rPr lang="es-CO" b="1" dirty="0" smtClean="0">
                <a:latin typeface="Arial" pitchFamily="34" charset="0"/>
                <a:cs typeface="Arial" pitchFamily="34" charset="0"/>
              </a:rPr>
              <a:t>ENTIDADES CONVENIO</a:t>
            </a:r>
            <a:endParaRPr lang="es-CO" b="1" dirty="0">
              <a:latin typeface="Arial" pitchFamily="34" charset="0"/>
              <a:cs typeface="Arial" pitchFamily="34" charset="0"/>
            </a:endParaRPr>
          </a:p>
        </p:txBody>
      </p:sp>
      <p:graphicFrame>
        <p:nvGraphicFramePr>
          <p:cNvPr id="5" name="4 Tabla"/>
          <p:cNvGraphicFramePr>
            <a:graphicFrameLocks noGrp="1"/>
          </p:cNvGraphicFramePr>
          <p:nvPr>
            <p:extLst>
              <p:ext uri="{D42A27DB-BD31-4B8C-83A1-F6EECF244321}">
                <p14:modId xmlns:p14="http://schemas.microsoft.com/office/powerpoint/2010/main" val="2311869448"/>
              </p:ext>
            </p:extLst>
          </p:nvPr>
        </p:nvGraphicFramePr>
        <p:xfrm>
          <a:off x="1310916" y="1749424"/>
          <a:ext cx="7509557" cy="4232934"/>
        </p:xfrm>
        <a:graphic>
          <a:graphicData uri="http://schemas.openxmlformats.org/drawingml/2006/table">
            <a:tbl>
              <a:tblPr firstRow="1" firstCol="1" bandRow="1"/>
              <a:tblGrid>
                <a:gridCol w="2757028"/>
                <a:gridCol w="1224136"/>
                <a:gridCol w="3528393"/>
              </a:tblGrid>
              <a:tr h="156369">
                <a:tc>
                  <a:txBody>
                    <a:bodyPr/>
                    <a:lstStyle/>
                    <a:p>
                      <a:pPr algn="just">
                        <a:spcAft>
                          <a:spcPts val="0"/>
                        </a:spcAft>
                      </a:pPr>
                      <a:r>
                        <a:rPr lang="es-CO" sz="1200" b="1" dirty="0">
                          <a:solidFill>
                            <a:srgbClr val="000000"/>
                          </a:solidFill>
                          <a:effectLst/>
                          <a:latin typeface="Calibri"/>
                          <a:ea typeface="Calibri"/>
                          <a:cs typeface="Calibri"/>
                        </a:rPr>
                        <a:t>ABUSAID GÓMEZ ASOCIADOS</a:t>
                      </a:r>
                      <a:endParaRPr lang="es-CO" sz="1200" b="1" dirty="0">
                        <a:effectLst/>
                        <a:latin typeface="Calibri"/>
                        <a:ea typeface="Calibri"/>
                        <a:cs typeface="Times New Roman"/>
                      </a:endParaRPr>
                    </a:p>
                  </a:txBody>
                  <a:tcPr marL="49685" marR="49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1</a:t>
                      </a:r>
                      <a:endParaRPr lang="es-CO" sz="1200" b="1" dirty="0">
                        <a:effectLst/>
                        <a:latin typeface="Calibri"/>
                        <a:ea typeface="Calibri"/>
                        <a:cs typeface="Times New Roman"/>
                      </a:endParaRPr>
                    </a:p>
                  </a:txBody>
                  <a:tcPr marL="49685" marR="49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000" dirty="0">
                          <a:effectLst/>
                          <a:latin typeface="Calibri"/>
                          <a:ea typeface="Calibri"/>
                          <a:cs typeface="Times New Roman"/>
                        </a:rPr>
                        <a:t>Régimen de inversión extranjera, Tratados de libre comercio, Régimen de cambios internacionales, Contratos internacionales, Zonas francas e • Investigación para artículos en periódicos jurídicos. 100% INGLES</a:t>
                      </a:r>
                    </a:p>
                  </a:txBody>
                  <a:tcPr marL="49685" marR="49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193">
                <a:tc>
                  <a:txBody>
                    <a:bodyPr/>
                    <a:lstStyle/>
                    <a:p>
                      <a:pPr algn="just">
                        <a:spcAft>
                          <a:spcPts val="0"/>
                        </a:spcAft>
                      </a:pPr>
                      <a:r>
                        <a:rPr lang="es-CO" sz="1200" b="1" dirty="0" smtClean="0">
                          <a:solidFill>
                            <a:srgbClr val="000000"/>
                          </a:solidFill>
                          <a:effectLst/>
                          <a:latin typeface="Calibri"/>
                          <a:ea typeface="Calibri"/>
                          <a:cs typeface="Calibri"/>
                        </a:rPr>
                        <a:t>COTELCO - </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1</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a:effectLst/>
                          <a:latin typeface="Calibri"/>
                          <a:ea typeface="Calibri"/>
                          <a:cs typeface="Times New Roman"/>
                        </a:rPr>
                        <a:t>Derecho </a:t>
                      </a:r>
                      <a:r>
                        <a:rPr lang="es-CO" sz="900" dirty="0" smtClean="0">
                          <a:effectLst/>
                          <a:latin typeface="Calibri"/>
                          <a:ea typeface="Calibri"/>
                          <a:cs typeface="Times New Roman"/>
                        </a:rPr>
                        <a:t>administrativo,</a:t>
                      </a:r>
                      <a:r>
                        <a:rPr lang="es-CO" sz="900" baseline="0" dirty="0" smtClean="0">
                          <a:effectLst/>
                          <a:latin typeface="Calibri"/>
                          <a:ea typeface="Calibri"/>
                          <a:cs typeface="Times New Roman"/>
                        </a:rPr>
                        <a:t> privado. </a:t>
                      </a:r>
                      <a:endParaRPr lang="es-CO" sz="9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69">
                <a:tc>
                  <a:txBody>
                    <a:bodyPr/>
                    <a:lstStyle/>
                    <a:p>
                      <a:pPr algn="just">
                        <a:spcAft>
                          <a:spcPts val="0"/>
                        </a:spcAft>
                      </a:pPr>
                      <a:r>
                        <a:rPr lang="es-CO" sz="1200" b="1" dirty="0">
                          <a:solidFill>
                            <a:srgbClr val="000000"/>
                          </a:solidFill>
                          <a:effectLst/>
                          <a:latin typeface="Calibri"/>
                          <a:ea typeface="Calibri"/>
                          <a:cs typeface="Calibri"/>
                        </a:rPr>
                        <a:t>TOBAR &amp; ROMERO ABOGADOS</a:t>
                      </a:r>
                      <a:endParaRPr lang="es-CO" sz="1200" b="1" dirty="0">
                        <a:effectLst/>
                        <a:latin typeface="Calibri"/>
                        <a:ea typeface="Calibri"/>
                        <a:cs typeface="Times New Roman"/>
                      </a:endParaRPr>
                    </a:p>
                  </a:txBody>
                  <a:tcPr marL="49685" marR="49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2</a:t>
                      </a:r>
                      <a:endParaRPr lang="es-CO" sz="1200" dirty="0">
                        <a:effectLst/>
                        <a:latin typeface="Calibri"/>
                        <a:ea typeface="Calibri"/>
                        <a:cs typeface="Times New Roman"/>
                      </a:endParaRPr>
                    </a:p>
                  </a:txBody>
                  <a:tcPr marL="49685" marR="49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1000" dirty="0">
                          <a:effectLst/>
                          <a:latin typeface="Calibri"/>
                          <a:ea typeface="Calibri"/>
                          <a:cs typeface="Times New Roman"/>
                        </a:rPr>
                        <a:t>Derecho Civil y Comercial, Derecho de la Competencia y Protección al Consumidor, Litigios y Arbitraje</a:t>
                      </a:r>
                    </a:p>
                  </a:txBody>
                  <a:tcPr marL="49685" marR="496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69">
                <a:tc>
                  <a:txBody>
                    <a:bodyPr/>
                    <a:lstStyle/>
                    <a:p>
                      <a:pPr algn="just">
                        <a:spcAft>
                          <a:spcPts val="0"/>
                        </a:spcAft>
                      </a:pPr>
                      <a:r>
                        <a:rPr lang="es-CO" sz="1200" b="1" dirty="0" smtClean="0">
                          <a:solidFill>
                            <a:srgbClr val="000000"/>
                          </a:solidFill>
                          <a:effectLst/>
                          <a:latin typeface="Calibri"/>
                          <a:ea typeface="Calibri"/>
                          <a:cs typeface="Calibri"/>
                        </a:rPr>
                        <a:t>UNIDAD DE TRABAJO</a:t>
                      </a:r>
                      <a:r>
                        <a:rPr lang="es-CO" sz="1200" b="1" baseline="0" dirty="0" smtClean="0">
                          <a:solidFill>
                            <a:srgbClr val="000000"/>
                          </a:solidFill>
                          <a:effectLst/>
                          <a:latin typeface="Calibri"/>
                          <a:ea typeface="Calibri"/>
                          <a:cs typeface="Calibri"/>
                        </a:rPr>
                        <a:t> LEGISLATIVO – Representante a la Cámara TATIANA CABELLO FLOREZ</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a:effectLst/>
                          <a:latin typeface="Calibri"/>
                          <a:ea typeface="Calibri"/>
                          <a:cs typeface="Times New Roman"/>
                        </a:rPr>
                        <a:t>2</a:t>
                      </a:r>
                      <a:endParaRPr lang="es-CO" sz="12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smtClean="0">
                          <a:effectLst/>
                          <a:latin typeface="Calibri"/>
                          <a:ea typeface="Calibri"/>
                          <a:cs typeface="Times New Roman"/>
                        </a:rPr>
                        <a:t>Derecho público, seguimiento</a:t>
                      </a:r>
                      <a:r>
                        <a:rPr lang="es-CO" sz="900" baseline="0" dirty="0" smtClean="0">
                          <a:effectLst/>
                          <a:latin typeface="Calibri"/>
                          <a:ea typeface="Calibri"/>
                          <a:cs typeface="Times New Roman"/>
                        </a:rPr>
                        <a:t> de proyectos de ley e investigación. </a:t>
                      </a:r>
                      <a:endParaRPr lang="es-CO" sz="9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193">
                <a:tc>
                  <a:txBody>
                    <a:bodyPr/>
                    <a:lstStyle/>
                    <a:p>
                      <a:pPr algn="just">
                        <a:spcAft>
                          <a:spcPts val="0"/>
                        </a:spcAft>
                      </a:pPr>
                      <a:r>
                        <a:rPr lang="es-CO" sz="1200" b="1" dirty="0" smtClean="0">
                          <a:solidFill>
                            <a:srgbClr val="000000"/>
                          </a:solidFill>
                          <a:effectLst/>
                          <a:latin typeface="Calibri"/>
                          <a:ea typeface="Calibri"/>
                          <a:cs typeface="Calibri"/>
                        </a:rPr>
                        <a:t>RUAN CO ABOGADOS</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6</a:t>
                      </a:r>
                      <a:endParaRPr lang="es-CO" sz="12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smtClean="0">
                          <a:effectLst/>
                          <a:latin typeface="Calibri"/>
                          <a:ea typeface="Calibri"/>
                          <a:cs typeface="Times New Roman"/>
                        </a:rPr>
                        <a:t>Contratación estatal, litigios administrativos</a:t>
                      </a:r>
                      <a:endParaRPr lang="es-CO" sz="9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193">
                <a:tc>
                  <a:txBody>
                    <a:bodyPr/>
                    <a:lstStyle/>
                    <a:p>
                      <a:pPr algn="just">
                        <a:spcAft>
                          <a:spcPts val="0"/>
                        </a:spcAft>
                      </a:pPr>
                      <a:r>
                        <a:rPr lang="es-CO" sz="1200" b="1" dirty="0" smtClean="0">
                          <a:solidFill>
                            <a:srgbClr val="000000"/>
                          </a:solidFill>
                          <a:effectLst/>
                          <a:latin typeface="Calibri"/>
                          <a:ea typeface="Calibri"/>
                          <a:cs typeface="Calibri"/>
                        </a:rPr>
                        <a:t>MINISTERIO</a:t>
                      </a:r>
                      <a:r>
                        <a:rPr lang="es-CO" sz="1200" b="1" baseline="0" dirty="0" smtClean="0">
                          <a:solidFill>
                            <a:srgbClr val="000000"/>
                          </a:solidFill>
                          <a:effectLst/>
                          <a:latin typeface="Calibri"/>
                          <a:ea typeface="Calibri"/>
                          <a:cs typeface="Calibri"/>
                        </a:rPr>
                        <a:t> DE COMERCIO, INDUSTRIA Y TURISMO</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2</a:t>
                      </a:r>
                      <a:endParaRPr lang="es-CO" sz="12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smtClean="0">
                          <a:effectLst/>
                          <a:latin typeface="Calibri"/>
                          <a:ea typeface="Calibri"/>
                          <a:cs typeface="Times New Roman"/>
                        </a:rPr>
                        <a:t>Derecho</a:t>
                      </a:r>
                      <a:r>
                        <a:rPr lang="es-CO" sz="900" baseline="0" dirty="0" smtClean="0">
                          <a:effectLst/>
                          <a:latin typeface="Calibri"/>
                          <a:ea typeface="Calibri"/>
                          <a:cs typeface="Times New Roman"/>
                        </a:rPr>
                        <a:t> público</a:t>
                      </a:r>
                      <a:endParaRPr lang="es-CO" sz="9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47193">
                <a:tc>
                  <a:txBody>
                    <a:bodyPr/>
                    <a:lstStyle/>
                    <a:p>
                      <a:pPr algn="just">
                        <a:spcAft>
                          <a:spcPts val="0"/>
                        </a:spcAft>
                      </a:pPr>
                      <a:r>
                        <a:rPr lang="es-CO" sz="1200" b="1" dirty="0" smtClean="0">
                          <a:solidFill>
                            <a:srgbClr val="000000"/>
                          </a:solidFill>
                          <a:effectLst/>
                          <a:latin typeface="Calibri"/>
                          <a:ea typeface="Calibri"/>
                          <a:cs typeface="Calibri"/>
                        </a:rPr>
                        <a:t>JUZGADO 35 PENAL DEL CIRCUITO DE CONOCIMIENTO</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dirty="0" smtClean="0">
                          <a:effectLst/>
                          <a:latin typeface="Calibri"/>
                          <a:ea typeface="Calibri"/>
                          <a:cs typeface="Times New Roman"/>
                        </a:rPr>
                        <a:t>3</a:t>
                      </a:r>
                      <a:endParaRPr lang="es-CO" sz="12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smtClean="0">
                          <a:effectLst/>
                          <a:latin typeface="Calibri"/>
                          <a:ea typeface="Calibri"/>
                          <a:cs typeface="Times New Roman"/>
                        </a:rPr>
                        <a:t>Derecho penal</a:t>
                      </a:r>
                      <a:endParaRPr lang="es-CO" sz="9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61864">
                <a:tc>
                  <a:txBody>
                    <a:bodyPr/>
                    <a:lstStyle/>
                    <a:p>
                      <a:pPr algn="just">
                        <a:spcAft>
                          <a:spcPts val="0"/>
                        </a:spcAft>
                      </a:pPr>
                      <a:r>
                        <a:rPr lang="es-CO" sz="1200" b="1" dirty="0" smtClean="0">
                          <a:effectLst/>
                          <a:latin typeface="Calibri"/>
                          <a:ea typeface="Calibri"/>
                          <a:cs typeface="Times New Roman"/>
                        </a:rPr>
                        <a:t>AERONAUTICA</a:t>
                      </a:r>
                      <a:r>
                        <a:rPr lang="es-CO" sz="1200" b="1" baseline="0" dirty="0" smtClean="0">
                          <a:effectLst/>
                          <a:latin typeface="Calibri"/>
                          <a:ea typeface="Calibri"/>
                          <a:cs typeface="Times New Roman"/>
                        </a:rPr>
                        <a:t> CIVIL</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2</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smtClean="0">
                          <a:effectLst/>
                          <a:latin typeface="Calibri"/>
                          <a:ea typeface="Calibri"/>
                          <a:cs typeface="Times New Roman"/>
                        </a:rPr>
                        <a:t>Derecho Administrativo</a:t>
                      </a:r>
                      <a:endParaRPr lang="es-CO" sz="9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69">
                <a:tc>
                  <a:txBody>
                    <a:bodyPr/>
                    <a:lstStyle/>
                    <a:p>
                      <a:pPr algn="just">
                        <a:spcAft>
                          <a:spcPts val="0"/>
                        </a:spcAft>
                      </a:pPr>
                      <a:r>
                        <a:rPr lang="es-CO" sz="1200" b="1" dirty="0" smtClean="0">
                          <a:effectLst/>
                          <a:latin typeface="Calibri"/>
                          <a:ea typeface="Calibri"/>
                          <a:cs typeface="Times New Roman"/>
                        </a:rPr>
                        <a:t>ASOCIACIÓN</a:t>
                      </a:r>
                      <a:r>
                        <a:rPr lang="es-CO" sz="1200" b="1" baseline="0" dirty="0" smtClean="0">
                          <a:effectLst/>
                          <a:latin typeface="Calibri"/>
                          <a:ea typeface="Calibri"/>
                          <a:cs typeface="Times New Roman"/>
                        </a:rPr>
                        <a:t> ROSARISTA </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1</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smtClean="0">
                          <a:effectLst/>
                          <a:latin typeface="Calibri"/>
                          <a:ea typeface="Calibri"/>
                          <a:cs typeface="Times New Roman"/>
                        </a:rPr>
                        <a:t>Derecho</a:t>
                      </a:r>
                      <a:r>
                        <a:rPr lang="es-CO" sz="900" baseline="0" dirty="0" smtClean="0">
                          <a:effectLst/>
                          <a:latin typeface="Calibri"/>
                          <a:ea typeface="Calibri"/>
                          <a:cs typeface="Times New Roman"/>
                        </a:rPr>
                        <a:t> Privado</a:t>
                      </a:r>
                      <a:endParaRPr lang="es-CO" sz="9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70789">
                <a:tc>
                  <a:txBody>
                    <a:bodyPr/>
                    <a:lstStyle/>
                    <a:p>
                      <a:pPr algn="just">
                        <a:spcAft>
                          <a:spcPts val="0"/>
                        </a:spcAft>
                      </a:pPr>
                      <a:r>
                        <a:rPr lang="es-CO" sz="1200" b="1" dirty="0" smtClean="0">
                          <a:effectLst/>
                          <a:latin typeface="Calibri"/>
                          <a:ea typeface="Calibri"/>
                          <a:cs typeface="Times New Roman"/>
                        </a:rPr>
                        <a:t>INVIMA</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4</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smtClean="0">
                          <a:effectLst/>
                          <a:latin typeface="Calibri"/>
                          <a:ea typeface="Calibri"/>
                          <a:cs typeface="Times New Roman"/>
                        </a:rPr>
                        <a:t>Responsabilidad sanitaria – Derecho</a:t>
                      </a:r>
                      <a:r>
                        <a:rPr lang="es-CO" sz="900" baseline="0" dirty="0" smtClean="0">
                          <a:effectLst/>
                          <a:latin typeface="Calibri"/>
                          <a:ea typeface="Calibri"/>
                          <a:cs typeface="Times New Roman"/>
                        </a:rPr>
                        <a:t> administrativo</a:t>
                      </a:r>
                      <a:endParaRPr lang="es-CO" sz="9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575">
                <a:tc>
                  <a:txBody>
                    <a:bodyPr/>
                    <a:lstStyle/>
                    <a:p>
                      <a:pPr algn="just">
                        <a:spcAft>
                          <a:spcPts val="0"/>
                        </a:spcAft>
                      </a:pPr>
                      <a:r>
                        <a:rPr lang="es-CO" sz="1200" b="1" dirty="0" smtClean="0">
                          <a:effectLst/>
                          <a:latin typeface="Calibri"/>
                          <a:ea typeface="Calibri"/>
                          <a:cs typeface="Times New Roman"/>
                        </a:rPr>
                        <a:t>GARRIGUES COLOMBIA SAS</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CO" sz="1200" b="1" dirty="0" smtClean="0">
                          <a:effectLst/>
                          <a:latin typeface="Calibri"/>
                          <a:ea typeface="Calibri"/>
                          <a:cs typeface="Times New Roman"/>
                        </a:rPr>
                        <a:t>1</a:t>
                      </a: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r>
                        <a:rPr lang="es-CO" sz="900" dirty="0" smtClean="0">
                          <a:effectLst/>
                          <a:latin typeface="Calibri"/>
                          <a:ea typeface="Calibri"/>
                          <a:cs typeface="Times New Roman"/>
                        </a:rPr>
                        <a:t>Derecho</a:t>
                      </a:r>
                      <a:r>
                        <a:rPr lang="es-CO" sz="900" baseline="0" dirty="0" smtClean="0">
                          <a:effectLst/>
                          <a:latin typeface="Calibri"/>
                          <a:ea typeface="Calibri"/>
                          <a:cs typeface="Times New Roman"/>
                        </a:rPr>
                        <a:t> corporativo, litigios, derecho financiero y tributario. </a:t>
                      </a:r>
                      <a:endParaRPr lang="es-CO" sz="9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6369">
                <a:tc>
                  <a:txBody>
                    <a:bodyPr/>
                    <a:lstStyle/>
                    <a:p>
                      <a:pPr algn="just">
                        <a:spcAft>
                          <a:spcPts val="0"/>
                        </a:spcAft>
                      </a:pPr>
                      <a:endParaRPr lang="es-CO" sz="1200" b="1"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es-CO" sz="12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spcAft>
                          <a:spcPts val="0"/>
                        </a:spcAft>
                      </a:pPr>
                      <a:endParaRPr lang="es-CO" sz="900" dirty="0">
                        <a:effectLst/>
                        <a:latin typeface="Calibri"/>
                        <a:ea typeface="Calibri"/>
                        <a:cs typeface="Times New Roman"/>
                      </a:endParaRPr>
                    </a:p>
                  </a:txBody>
                  <a:tcPr marL="47082" marR="470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6292968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es-CO" sz="2400" b="1" kern="0" dirty="0">
                <a:solidFill>
                  <a:srgbClr val="C0504D">
                    <a:lumMod val="75000"/>
                  </a:srgbClr>
                </a:solidFill>
              </a:endParaRPr>
            </a:p>
          </p:txBody>
        </p:sp>
      </p:grpSp>
      <p:sp>
        <p:nvSpPr>
          <p:cNvPr id="11" name="10 Rectángulo"/>
          <p:cNvSpPr/>
          <p:nvPr/>
        </p:nvSpPr>
        <p:spPr>
          <a:xfrm>
            <a:off x="746741" y="1556792"/>
            <a:ext cx="8416406" cy="1446550"/>
          </a:xfrm>
          <a:prstGeom prst="rect">
            <a:avLst/>
          </a:prstGeom>
        </p:spPr>
        <p:txBody>
          <a:bodyPr wrap="square">
            <a:spAutoFit/>
          </a:bodyPr>
          <a:lstStyle/>
          <a:p>
            <a:pPr algn="ctr" fontAlgn="auto">
              <a:spcBef>
                <a:spcPts val="0"/>
              </a:spcBef>
              <a:spcAft>
                <a:spcPts val="0"/>
              </a:spcAft>
              <a:defRPr/>
            </a:pPr>
            <a:r>
              <a:rPr lang="es-ES_tradnl" sz="4400" b="1" dirty="0">
                <a:latin typeface="+mj-lt"/>
                <a:ea typeface="+mj-ea"/>
                <a:cs typeface="+mj-cs"/>
              </a:rPr>
              <a:t>DIRECCIÓN CONSULTORIO JURIDÍCO</a:t>
            </a:r>
            <a:endParaRPr lang="es-CO" b="1" dirty="0">
              <a:latin typeface="+mj-lt"/>
            </a:endParaRPr>
          </a:p>
        </p:txBody>
      </p:sp>
      <p:sp>
        <p:nvSpPr>
          <p:cNvPr id="12" name="11 Rectángulo"/>
          <p:cNvSpPr/>
          <p:nvPr/>
        </p:nvSpPr>
        <p:spPr>
          <a:xfrm>
            <a:off x="2357438" y="3143250"/>
            <a:ext cx="4572000" cy="3698875"/>
          </a:xfrm>
          <a:prstGeom prst="rect">
            <a:avLst/>
          </a:prstGeom>
        </p:spPr>
        <p:txBody>
          <a:bodyPr>
            <a:spAutoFit/>
          </a:bodyPr>
          <a:lstStyle/>
          <a:p>
            <a:pPr marL="274320" indent="-274320" fontAlgn="auto">
              <a:spcBef>
                <a:spcPct val="20000"/>
              </a:spcBef>
              <a:spcAft>
                <a:spcPts val="0"/>
              </a:spcAft>
              <a:buClr>
                <a:srgbClr val="AA2B1E"/>
              </a:buClr>
              <a:buSzPct val="85000"/>
              <a:buFont typeface="Brush Script MT" pitchFamily="66" charset="0"/>
              <a:buChar char="O"/>
              <a:defRPr/>
            </a:pPr>
            <a:endParaRPr lang="es-ES_tradnl" sz="2400" dirty="0">
              <a:solidFill>
                <a:prstClr val="black"/>
              </a:solidFill>
              <a:latin typeface="Franklin Gothic Book"/>
              <a:cs typeface="+mn-cs"/>
            </a:endParaRPr>
          </a:p>
          <a:p>
            <a:pPr marL="274320" indent="-274320" algn="just" fontAlgn="auto">
              <a:spcBef>
                <a:spcPct val="20000"/>
              </a:spcBef>
              <a:spcAft>
                <a:spcPts val="0"/>
              </a:spcAft>
              <a:buClr>
                <a:srgbClr val="AA2B1E"/>
              </a:buClr>
              <a:buSzPct val="85000"/>
              <a:buFont typeface="Brush Script MT" pitchFamily="66" charset="0"/>
              <a:buChar char="O"/>
              <a:defRPr/>
            </a:pPr>
            <a:r>
              <a:rPr lang="es-ES_tradnl" sz="2800" dirty="0">
                <a:solidFill>
                  <a:prstClr val="black"/>
                </a:solidFill>
                <a:latin typeface="+mj-lt"/>
                <a:cs typeface="+mn-cs"/>
              </a:rPr>
              <a:t>Avenida Jiménez No. 8- 49  -  Piso 3°</a:t>
            </a:r>
          </a:p>
          <a:p>
            <a:pPr marL="274320" indent="-274320" algn="just" fontAlgn="auto">
              <a:spcBef>
                <a:spcPct val="20000"/>
              </a:spcBef>
              <a:spcAft>
                <a:spcPts val="0"/>
              </a:spcAft>
              <a:buClr>
                <a:srgbClr val="AA2B1E"/>
              </a:buClr>
              <a:buSzPct val="85000"/>
              <a:buFont typeface="Brush Script MT" pitchFamily="66" charset="0"/>
              <a:buChar char="O"/>
              <a:defRPr/>
            </a:pPr>
            <a:r>
              <a:rPr lang="es-ES_tradnl" sz="2800" dirty="0">
                <a:solidFill>
                  <a:prstClr val="black"/>
                </a:solidFill>
                <a:latin typeface="+mj-lt"/>
                <a:cs typeface="+mn-cs"/>
              </a:rPr>
              <a:t>Teléfonos</a:t>
            </a:r>
          </a:p>
          <a:p>
            <a:pPr marL="1280160" lvl="3" indent="-228600" algn="just" fontAlgn="auto">
              <a:spcBef>
                <a:spcPct val="20000"/>
              </a:spcBef>
              <a:spcAft>
                <a:spcPts val="0"/>
              </a:spcAft>
              <a:buClr>
                <a:srgbClr val="AA2B1E"/>
              </a:buClr>
              <a:buSzPct val="85000"/>
              <a:buFont typeface="Brush Script MT" pitchFamily="66" charset="0"/>
              <a:buChar char="O"/>
              <a:defRPr/>
            </a:pPr>
            <a:r>
              <a:rPr lang="es-ES_tradnl" sz="3200" dirty="0">
                <a:solidFill>
                  <a:prstClr val="black"/>
                </a:solidFill>
                <a:latin typeface="+mj-lt"/>
                <a:cs typeface="+mn-cs"/>
              </a:rPr>
              <a:t>2864004</a:t>
            </a:r>
          </a:p>
          <a:p>
            <a:pPr marL="1280160" lvl="3" indent="-228600" algn="just" fontAlgn="auto">
              <a:spcBef>
                <a:spcPct val="20000"/>
              </a:spcBef>
              <a:spcAft>
                <a:spcPts val="0"/>
              </a:spcAft>
              <a:buClr>
                <a:srgbClr val="AA2B1E"/>
              </a:buClr>
              <a:buSzPct val="85000"/>
              <a:buFont typeface="Brush Script MT" pitchFamily="66" charset="0"/>
              <a:buChar char="O"/>
              <a:defRPr/>
            </a:pPr>
            <a:r>
              <a:rPr lang="es-ES_tradnl" sz="3200" dirty="0">
                <a:solidFill>
                  <a:prstClr val="black"/>
                </a:solidFill>
                <a:latin typeface="+mj-lt"/>
                <a:cs typeface="+mn-cs"/>
              </a:rPr>
              <a:t>3363302</a:t>
            </a:r>
          </a:p>
          <a:p>
            <a:pPr marL="1280160" lvl="3" indent="-228600" algn="just" fontAlgn="auto">
              <a:spcBef>
                <a:spcPct val="20000"/>
              </a:spcBef>
              <a:spcAft>
                <a:spcPts val="0"/>
              </a:spcAft>
              <a:buClr>
                <a:srgbClr val="AA2B1E"/>
              </a:buClr>
              <a:buSzPct val="85000"/>
              <a:buFont typeface="Brush Script MT" pitchFamily="66" charset="0"/>
              <a:buChar char="O"/>
              <a:defRPr/>
            </a:pPr>
            <a:r>
              <a:rPr lang="es-ES_tradnl" sz="3200" dirty="0">
                <a:solidFill>
                  <a:prstClr val="black"/>
                </a:solidFill>
                <a:latin typeface="+mj-lt"/>
                <a:cs typeface="+mn-cs"/>
              </a:rPr>
              <a:t>2824890</a:t>
            </a:r>
          </a:p>
        </p:txBody>
      </p:sp>
    </p:spTree>
    <p:extLst>
      <p:ext uri="{BB962C8B-B14F-4D97-AF65-F5344CB8AC3E}">
        <p14:creationId xmlns:p14="http://schemas.microsoft.com/office/powerpoint/2010/main" val="26342433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es-CO" sz="2400" b="1" kern="0" dirty="0">
                <a:solidFill>
                  <a:srgbClr val="C0504D">
                    <a:lumMod val="75000"/>
                  </a:srgbClr>
                </a:solidFill>
              </a:endParaRPr>
            </a:p>
          </p:txBody>
        </p:sp>
      </p:grpSp>
      <p:sp>
        <p:nvSpPr>
          <p:cNvPr id="13" name="12 Rectángulo"/>
          <p:cNvSpPr/>
          <p:nvPr/>
        </p:nvSpPr>
        <p:spPr>
          <a:xfrm>
            <a:off x="3191235" y="2950788"/>
            <a:ext cx="3508269" cy="1015663"/>
          </a:xfrm>
          <a:prstGeom prst="rect">
            <a:avLst/>
          </a:prstGeom>
        </p:spPr>
        <p:txBody>
          <a:bodyPr wrap="none">
            <a:spAutoFit/>
          </a:bodyPr>
          <a:lstStyle/>
          <a:p>
            <a:pPr algn="ctr" fontAlgn="auto">
              <a:spcBef>
                <a:spcPts val="0"/>
              </a:spcBef>
              <a:spcAft>
                <a:spcPts val="0"/>
              </a:spcAft>
              <a:defRPr/>
            </a:pPr>
            <a:r>
              <a:rPr lang="es-ES_tradnl" sz="6000" b="1" dirty="0">
                <a:ea typeface="+mj-ea"/>
                <a:cs typeface="+mj-cs"/>
              </a:rPr>
              <a:t>!GRACIAS!</a:t>
            </a:r>
            <a:endParaRPr lang="es-CO" sz="2400" b="1" dirty="0"/>
          </a:p>
        </p:txBody>
      </p:sp>
    </p:spTree>
    <p:extLst>
      <p:ext uri="{BB962C8B-B14F-4D97-AF65-F5344CB8AC3E}">
        <p14:creationId xmlns:p14="http://schemas.microsoft.com/office/powerpoint/2010/main" val="32990287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es-CO" sz="2400" b="1" kern="0" dirty="0">
                <a:solidFill>
                  <a:srgbClr val="C0504D">
                    <a:lumMod val="75000"/>
                  </a:srgbClr>
                </a:solidFill>
              </a:endParaRPr>
            </a:p>
          </p:txBody>
        </p:sp>
      </p:grpSp>
      <p:sp>
        <p:nvSpPr>
          <p:cNvPr id="11" name="10 Rectángulo"/>
          <p:cNvSpPr/>
          <p:nvPr/>
        </p:nvSpPr>
        <p:spPr>
          <a:xfrm>
            <a:off x="1367692" y="1700808"/>
            <a:ext cx="7155357" cy="769441"/>
          </a:xfrm>
          <a:prstGeom prst="rect">
            <a:avLst/>
          </a:prstGeom>
        </p:spPr>
        <p:txBody>
          <a:bodyPr wrap="none">
            <a:spAutoFit/>
          </a:bodyPr>
          <a:lstStyle/>
          <a:p>
            <a:pPr algn="ctr" fontAlgn="auto">
              <a:spcBef>
                <a:spcPts val="0"/>
              </a:spcBef>
              <a:spcAft>
                <a:spcPts val="0"/>
              </a:spcAft>
              <a:defRPr/>
            </a:pPr>
            <a:r>
              <a:rPr lang="es-ES_tradnl" sz="4400" b="1" dirty="0">
                <a:latin typeface="Arial" pitchFamily="34" charset="0"/>
                <a:ea typeface="+mj-ea"/>
                <a:cs typeface="Arial" pitchFamily="34" charset="0"/>
              </a:rPr>
              <a:t>CONSULTORIO JURÍDICO</a:t>
            </a:r>
            <a:endParaRPr lang="es-CO" dirty="0">
              <a:latin typeface="Arial" pitchFamily="34" charset="0"/>
              <a:cs typeface="Arial" pitchFamily="34" charset="0"/>
            </a:endParaRPr>
          </a:p>
        </p:txBody>
      </p:sp>
      <p:sp>
        <p:nvSpPr>
          <p:cNvPr id="12" name="11 Rectángulo"/>
          <p:cNvSpPr/>
          <p:nvPr/>
        </p:nvSpPr>
        <p:spPr>
          <a:xfrm>
            <a:off x="1071563" y="3143250"/>
            <a:ext cx="6929437" cy="2825750"/>
          </a:xfrm>
          <a:prstGeom prst="rect">
            <a:avLst/>
          </a:prstGeom>
        </p:spPr>
        <p:txBody>
          <a:bodyPr>
            <a:spAutoFit/>
          </a:bodyPr>
          <a:lstStyle/>
          <a:p>
            <a:pPr marL="274320" indent="-274320" algn="ctr" fontAlgn="auto">
              <a:spcBef>
                <a:spcPct val="20000"/>
              </a:spcBef>
              <a:spcAft>
                <a:spcPts val="0"/>
              </a:spcAft>
              <a:buClr>
                <a:srgbClr val="AA2B1E"/>
              </a:buClr>
              <a:buSzPct val="85000"/>
              <a:buFont typeface="Brush Script MT" pitchFamily="66" charset="0"/>
              <a:buChar char="O"/>
              <a:defRPr/>
            </a:pPr>
            <a:endParaRPr lang="es-ES_tradnl" sz="2400" dirty="0">
              <a:latin typeface="Franklin Gothic Book"/>
              <a:cs typeface="+mn-cs"/>
            </a:endParaRPr>
          </a:p>
          <a:p>
            <a:pPr marL="2114550" lvl="4" indent="-742950" fontAlgn="auto">
              <a:spcBef>
                <a:spcPct val="20000"/>
              </a:spcBef>
              <a:spcAft>
                <a:spcPts val="0"/>
              </a:spcAft>
              <a:buSzPct val="85000"/>
              <a:buFont typeface="+mj-lt"/>
              <a:buAutoNum type="arabicPeriod"/>
              <a:defRPr/>
            </a:pPr>
            <a:r>
              <a:rPr lang="es-ES_tradnl" sz="3200" dirty="0">
                <a:latin typeface="Arial" pitchFamily="34" charset="0"/>
                <a:cs typeface="Arial" pitchFamily="34" charset="0"/>
              </a:rPr>
              <a:t> Práctica Jurídica I</a:t>
            </a:r>
          </a:p>
          <a:p>
            <a:pPr marL="2114550" lvl="4" indent="-742950" fontAlgn="auto">
              <a:spcBef>
                <a:spcPct val="20000"/>
              </a:spcBef>
              <a:spcAft>
                <a:spcPts val="0"/>
              </a:spcAft>
              <a:buSzPct val="85000"/>
              <a:buFont typeface="+mj-lt"/>
              <a:buAutoNum type="arabicPeriod"/>
              <a:defRPr/>
            </a:pPr>
            <a:r>
              <a:rPr lang="es-ES_tradnl" sz="3200" dirty="0">
                <a:latin typeface="Arial" pitchFamily="34" charset="0"/>
                <a:cs typeface="Arial" pitchFamily="34" charset="0"/>
              </a:rPr>
              <a:t> Práctica Jurídica II</a:t>
            </a:r>
          </a:p>
          <a:p>
            <a:pPr marL="2114550" lvl="4" indent="-742950" fontAlgn="auto">
              <a:spcBef>
                <a:spcPct val="20000"/>
              </a:spcBef>
              <a:spcAft>
                <a:spcPts val="0"/>
              </a:spcAft>
              <a:buSzPct val="85000"/>
              <a:buFont typeface="+mj-lt"/>
              <a:buAutoNum type="arabicPeriod"/>
              <a:defRPr/>
            </a:pPr>
            <a:r>
              <a:rPr lang="es-ES_tradnl" sz="3200" dirty="0">
                <a:latin typeface="Arial" pitchFamily="34" charset="0"/>
                <a:cs typeface="Arial" pitchFamily="34" charset="0"/>
              </a:rPr>
              <a:t> Atención al Usuario I</a:t>
            </a:r>
          </a:p>
          <a:p>
            <a:pPr marL="2114550" lvl="4" indent="-742950" fontAlgn="auto">
              <a:spcBef>
                <a:spcPct val="20000"/>
              </a:spcBef>
              <a:spcAft>
                <a:spcPts val="0"/>
              </a:spcAft>
              <a:buSzPct val="85000"/>
              <a:buFont typeface="+mj-lt"/>
              <a:buAutoNum type="arabicPeriod"/>
              <a:defRPr/>
            </a:pPr>
            <a:r>
              <a:rPr lang="es-ES_tradnl" sz="3200" dirty="0">
                <a:latin typeface="Arial" pitchFamily="34" charset="0"/>
                <a:cs typeface="Arial" pitchFamily="34" charset="0"/>
              </a:rPr>
              <a:t> Atención al Usuario II</a:t>
            </a:r>
          </a:p>
        </p:txBody>
      </p:sp>
    </p:spTree>
    <p:extLst>
      <p:ext uri="{BB962C8B-B14F-4D97-AF65-F5344CB8AC3E}">
        <p14:creationId xmlns:p14="http://schemas.microsoft.com/office/powerpoint/2010/main" val="3677773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1017068" y="1340768"/>
            <a:ext cx="8001000" cy="1323439"/>
          </a:xfrm>
          <a:prstGeom prst="rect">
            <a:avLst/>
          </a:prstGeom>
        </p:spPr>
        <p:txBody>
          <a:bodyPr>
            <a:spAutoFit/>
          </a:bodyPr>
          <a:lstStyle/>
          <a:p>
            <a:pPr algn="ctr" fontAlgn="auto">
              <a:spcBef>
                <a:spcPts val="0"/>
              </a:spcBef>
              <a:spcAft>
                <a:spcPts val="0"/>
              </a:spcAft>
              <a:defRPr/>
            </a:pPr>
            <a:r>
              <a:rPr lang="es-MX" sz="4000" b="1" dirty="0">
                <a:latin typeface="Arial" pitchFamily="34" charset="0"/>
                <a:ea typeface="+mj-ea"/>
                <a:cs typeface="Arial" pitchFamily="34" charset="0"/>
              </a:rPr>
              <a:t>GENERALIDADES DEL </a:t>
            </a:r>
            <a:r>
              <a:rPr lang="es-MX" sz="4000" b="1" dirty="0" smtClean="0">
                <a:latin typeface="Arial" pitchFamily="34" charset="0"/>
                <a:ea typeface="+mj-ea"/>
                <a:cs typeface="Arial" pitchFamily="34" charset="0"/>
              </a:rPr>
              <a:t>CONSULTORIO JURÍDICO </a:t>
            </a:r>
            <a:endParaRPr lang="es-CO" b="1" dirty="0">
              <a:latin typeface="Arial" pitchFamily="34" charset="0"/>
              <a:cs typeface="Arial" pitchFamily="34" charset="0"/>
            </a:endParaRPr>
          </a:p>
        </p:txBody>
      </p:sp>
      <p:sp>
        <p:nvSpPr>
          <p:cNvPr id="12" name="11 Rectángulo"/>
          <p:cNvSpPr/>
          <p:nvPr/>
        </p:nvSpPr>
        <p:spPr>
          <a:xfrm>
            <a:off x="1236958" y="3110703"/>
            <a:ext cx="7416824" cy="3046988"/>
          </a:xfrm>
          <a:prstGeom prst="rect">
            <a:avLst/>
          </a:prstGeom>
          <a:solidFill>
            <a:schemeClr val="bg1"/>
          </a:solidFill>
        </p:spPr>
        <p:txBody>
          <a:bodyPr wrap="square">
            <a:spAutoFit/>
          </a:bodyPr>
          <a:lstStyle/>
          <a:p>
            <a:pPr marL="514350" indent="-514350" fontAlgn="auto">
              <a:spcBef>
                <a:spcPct val="20000"/>
              </a:spcBef>
              <a:spcAft>
                <a:spcPts val="0"/>
              </a:spcAft>
              <a:buClr>
                <a:srgbClr val="C00000"/>
              </a:buClr>
              <a:buSzPct val="85000"/>
              <a:buFont typeface="Brush Script MT" pitchFamily="66" charset="0"/>
              <a:buAutoNum type="arabicPeriod"/>
              <a:defRPr/>
            </a:pPr>
            <a:r>
              <a:rPr lang="es-MX" sz="2000" b="1" dirty="0">
                <a:latin typeface="Arial" pitchFamily="34" charset="0"/>
                <a:cs typeface="Arial" pitchFamily="34" charset="0"/>
              </a:rPr>
              <a:t>Dependencia – Facultad de Jurisprudencia</a:t>
            </a:r>
          </a:p>
          <a:p>
            <a:pPr marL="514350" indent="-514350" fontAlgn="auto">
              <a:spcBef>
                <a:spcPct val="20000"/>
              </a:spcBef>
              <a:spcAft>
                <a:spcPts val="0"/>
              </a:spcAft>
              <a:buClr>
                <a:srgbClr val="C00000"/>
              </a:buClr>
              <a:buSzPct val="85000"/>
              <a:buFont typeface="Brush Script MT" pitchFamily="66" charset="0"/>
              <a:buAutoNum type="arabicPeriod"/>
              <a:defRPr/>
            </a:pPr>
            <a:r>
              <a:rPr lang="es-MX" sz="2000" b="1" dirty="0">
                <a:latin typeface="Arial" pitchFamily="34" charset="0"/>
                <a:cs typeface="Arial" pitchFamily="34" charset="0"/>
              </a:rPr>
              <a:t>Creado por mandato del Art. 30 del Decreto 196 de 1971.</a:t>
            </a:r>
          </a:p>
          <a:p>
            <a:pPr marL="731520" lvl="1" indent="-274320" algn="just" fontAlgn="auto">
              <a:spcBef>
                <a:spcPct val="20000"/>
              </a:spcBef>
              <a:spcAft>
                <a:spcPts val="0"/>
              </a:spcAft>
              <a:buClr>
                <a:srgbClr val="C00000"/>
              </a:buClr>
              <a:buSzPct val="85000"/>
              <a:buFont typeface="Brush Script MT" pitchFamily="66" charset="0"/>
              <a:buChar char="O"/>
              <a:defRPr/>
            </a:pPr>
            <a:r>
              <a:rPr lang="es-ES_tradnl" sz="2000" dirty="0">
                <a:latin typeface="Arial" pitchFamily="34" charset="0"/>
                <a:cs typeface="Arial" pitchFamily="34" charset="0"/>
              </a:rPr>
              <a:t> </a:t>
            </a:r>
            <a:r>
              <a:rPr lang="es-ES_tradnl" sz="2000" b="1" dirty="0">
                <a:latin typeface="Arial" pitchFamily="34" charset="0"/>
                <a:cs typeface="Arial" pitchFamily="34" charset="0"/>
              </a:rPr>
              <a:t>El Decreto 196 de 1971, modificado por la ley 583 de 2000, en su artículo 1 señala: </a:t>
            </a:r>
          </a:p>
          <a:p>
            <a:pPr marL="1188720" lvl="2" indent="-274320" algn="just" fontAlgn="auto">
              <a:spcBef>
                <a:spcPct val="20000"/>
              </a:spcBef>
              <a:spcAft>
                <a:spcPts val="0"/>
              </a:spcAft>
              <a:buClr>
                <a:srgbClr val="C00000"/>
              </a:buClr>
              <a:buSzPct val="85000"/>
              <a:buFont typeface="Wingdings" pitchFamily="2" charset="2"/>
              <a:buChar char="v"/>
              <a:defRPr/>
            </a:pPr>
            <a:r>
              <a:rPr lang="es-ES_tradnl" sz="2000" b="1" i="1" dirty="0">
                <a:latin typeface="Arial" pitchFamily="34" charset="0"/>
                <a:cs typeface="Arial" pitchFamily="34" charset="0"/>
              </a:rPr>
              <a:t>“Las facultades de Derecho legalmente reconocidas organizarán, con los alumnos de los dos (2) últimos años lectivos, consultorios jurídicos...”</a:t>
            </a:r>
          </a:p>
        </p:txBody>
      </p:sp>
    </p:spTree>
    <p:extLst>
      <p:ext uri="{BB962C8B-B14F-4D97-AF65-F5344CB8AC3E}">
        <p14:creationId xmlns:p14="http://schemas.microsoft.com/office/powerpoint/2010/main" val="5020388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0"/>
                </a:spcBef>
                <a:defRPr/>
              </a:pPr>
              <a:endParaRPr lang="es-CO" sz="2400" b="1" kern="0" dirty="0">
                <a:solidFill>
                  <a:srgbClr val="C0504D">
                    <a:lumMod val="75000"/>
                  </a:srgbClr>
                </a:solidFill>
              </a:endParaRPr>
            </a:p>
          </p:txBody>
        </p:sp>
      </p:grpSp>
      <p:sp>
        <p:nvSpPr>
          <p:cNvPr id="11" name="10 Rectángulo"/>
          <p:cNvSpPr/>
          <p:nvPr/>
        </p:nvSpPr>
        <p:spPr>
          <a:xfrm>
            <a:off x="694839" y="1412875"/>
            <a:ext cx="8501062" cy="769937"/>
          </a:xfrm>
          <a:prstGeom prst="rect">
            <a:avLst/>
          </a:prstGeom>
        </p:spPr>
        <p:txBody>
          <a:bodyPr>
            <a:spAutoFit/>
          </a:bodyPr>
          <a:lstStyle/>
          <a:p>
            <a:pPr algn="ctr" fontAlgn="auto">
              <a:spcBef>
                <a:spcPts val="0"/>
              </a:spcBef>
              <a:spcAft>
                <a:spcPts val="0"/>
              </a:spcAft>
              <a:defRPr/>
            </a:pPr>
            <a:r>
              <a:rPr lang="es-ES_tradnl" sz="4400" b="1" dirty="0">
                <a:latin typeface="+mj-lt"/>
                <a:ea typeface="+mj-ea"/>
                <a:cs typeface="+mj-cs"/>
              </a:rPr>
              <a:t>CARÁCTER GRATUITO</a:t>
            </a:r>
            <a:endParaRPr lang="es-CO" dirty="0">
              <a:latin typeface="+mj-lt"/>
            </a:endParaRPr>
          </a:p>
        </p:txBody>
      </p:sp>
      <p:sp>
        <p:nvSpPr>
          <p:cNvPr id="12" name="11 Rectángulo"/>
          <p:cNvSpPr/>
          <p:nvPr/>
        </p:nvSpPr>
        <p:spPr>
          <a:xfrm>
            <a:off x="1547665" y="2636912"/>
            <a:ext cx="6648112" cy="2973122"/>
          </a:xfrm>
          <a:prstGeom prst="rect">
            <a:avLst/>
          </a:prstGeom>
          <a:solidFill>
            <a:schemeClr val="bg1"/>
          </a:solidFill>
        </p:spPr>
        <p:txBody>
          <a:bodyPr wrap="square">
            <a:spAutoFit/>
          </a:bodyPr>
          <a:lstStyle/>
          <a:p>
            <a:pPr marL="274320" indent="-274320" algn="just" fontAlgn="auto">
              <a:spcBef>
                <a:spcPct val="20000"/>
              </a:spcBef>
              <a:spcAft>
                <a:spcPts val="0"/>
              </a:spcAft>
              <a:buClr>
                <a:srgbClr val="AA2B1E"/>
              </a:buClr>
              <a:buSzPct val="85000"/>
              <a:buFont typeface="Wingdings" pitchFamily="2" charset="2"/>
              <a:buChar char="§"/>
              <a:defRPr/>
            </a:pPr>
            <a:r>
              <a:rPr lang="es-ES_tradnl" sz="2600" b="1" dirty="0">
                <a:solidFill>
                  <a:prstClr val="black"/>
                </a:solidFill>
                <a:cs typeface="+mn-cs"/>
              </a:rPr>
              <a:t>Propósito: Prestar un servicio de asistencia social gratuita.</a:t>
            </a:r>
          </a:p>
          <a:p>
            <a:pPr marL="274320" indent="-274320" algn="just" fontAlgn="auto">
              <a:spcBef>
                <a:spcPct val="20000"/>
              </a:spcBef>
              <a:spcAft>
                <a:spcPts val="0"/>
              </a:spcAft>
              <a:buClr>
                <a:srgbClr val="AA2B1E"/>
              </a:buClr>
              <a:buSzPct val="85000"/>
              <a:buFont typeface="Wingdings" pitchFamily="2" charset="2"/>
              <a:buChar char="§"/>
              <a:defRPr/>
            </a:pPr>
            <a:r>
              <a:rPr lang="es-ES_tradnl" sz="2600" b="1" dirty="0">
                <a:solidFill>
                  <a:prstClr val="black"/>
                </a:solidFill>
                <a:cs typeface="+mn-cs"/>
              </a:rPr>
              <a:t>Reglamento Consultorio Jurídico Art. 7 menciona que la Práctica Jurídica I tendrá carácter gratuito, por tal razón no se autorizan prácticas remuneradas en ningún caso</a:t>
            </a:r>
            <a:r>
              <a:rPr lang="es-ES_tradnl" sz="2600" dirty="0">
                <a:solidFill>
                  <a:prstClr val="black"/>
                </a:solidFill>
                <a:cs typeface="+mn-cs"/>
              </a:rPr>
              <a:t>.</a:t>
            </a:r>
          </a:p>
        </p:txBody>
      </p:sp>
    </p:spTree>
    <p:extLst>
      <p:ext uri="{BB962C8B-B14F-4D97-AF65-F5344CB8AC3E}">
        <p14:creationId xmlns:p14="http://schemas.microsoft.com/office/powerpoint/2010/main" val="41381360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a:off x="659881" y="1340768"/>
            <a:ext cx="8358187" cy="769938"/>
          </a:xfrm>
          <a:prstGeom prst="rect">
            <a:avLst/>
          </a:prstGeom>
        </p:spPr>
        <p:txBody>
          <a:bodyPr>
            <a:spAutoFit/>
          </a:bodyPr>
          <a:lstStyle/>
          <a:p>
            <a:pPr algn="ctr" fontAlgn="auto">
              <a:spcBef>
                <a:spcPts val="0"/>
              </a:spcBef>
              <a:spcAft>
                <a:spcPts val="0"/>
              </a:spcAft>
              <a:defRPr/>
            </a:pPr>
            <a:r>
              <a:rPr lang="es-ES_tradnl" sz="4400" b="1" dirty="0">
                <a:latin typeface="Arial" pitchFamily="34" charset="0"/>
                <a:ea typeface="+mj-ea"/>
                <a:cs typeface="Arial" pitchFamily="34" charset="0"/>
              </a:rPr>
              <a:t>OBJETIVO – ALCANCE PJ I</a:t>
            </a:r>
            <a:endParaRPr lang="es-CO" dirty="0">
              <a:latin typeface="Arial" pitchFamily="34" charset="0"/>
              <a:cs typeface="Arial" pitchFamily="34" charset="0"/>
            </a:endParaRPr>
          </a:p>
        </p:txBody>
      </p:sp>
      <p:sp>
        <p:nvSpPr>
          <p:cNvPr id="12" name="11 Rectángulo"/>
          <p:cNvSpPr/>
          <p:nvPr/>
        </p:nvSpPr>
        <p:spPr>
          <a:xfrm>
            <a:off x="1475655" y="2492896"/>
            <a:ext cx="7286625" cy="3539430"/>
          </a:xfrm>
          <a:prstGeom prst="rect">
            <a:avLst/>
          </a:prstGeom>
          <a:solidFill>
            <a:schemeClr val="bg1"/>
          </a:solidFill>
        </p:spPr>
        <p:txBody>
          <a:bodyPr>
            <a:spAutoFit/>
          </a:bodyPr>
          <a:lstStyle/>
          <a:p>
            <a:pPr marL="274320" indent="-274320" algn="just" fontAlgn="auto">
              <a:spcBef>
                <a:spcPct val="20000"/>
              </a:spcBef>
              <a:spcAft>
                <a:spcPts val="0"/>
              </a:spcAft>
              <a:buClr>
                <a:srgbClr val="AA2B1E"/>
              </a:buClr>
              <a:buSzPct val="85000"/>
              <a:buFont typeface="Brush Script MT" pitchFamily="66" charset="0"/>
              <a:buChar char="O"/>
              <a:defRPr/>
            </a:pPr>
            <a:r>
              <a:rPr lang="es-ES" sz="2000" b="1" dirty="0">
                <a:solidFill>
                  <a:prstClr val="black"/>
                </a:solidFill>
                <a:latin typeface="Arial" pitchFamily="34" charset="0"/>
                <a:cs typeface="Arial" pitchFamily="34" charset="0"/>
              </a:rPr>
              <a:t>Objetivo:</a:t>
            </a:r>
            <a:r>
              <a:rPr lang="es-ES" sz="2000" dirty="0">
                <a:solidFill>
                  <a:prstClr val="black"/>
                </a:solidFill>
                <a:latin typeface="Arial" pitchFamily="34" charset="0"/>
                <a:cs typeface="Arial" pitchFamily="34" charset="0"/>
              </a:rPr>
              <a:t> </a:t>
            </a:r>
            <a:r>
              <a:rPr lang="es-ES" sz="2000" b="1" dirty="0">
                <a:solidFill>
                  <a:prstClr val="black"/>
                </a:solidFill>
                <a:latin typeface="Arial" pitchFamily="34" charset="0"/>
                <a:cs typeface="Arial" pitchFamily="34" charset="0"/>
              </a:rPr>
              <a:t>Ofrecer al estudiante un acercamiento a la realidad laboral y social del país, a través de la aplicación de los conocimientos teóricos adquiridos en desarrollo de su carrera, aproximándolo al ejercicio profesional en un tipo de actividad que represente valor agregado para su formación académica integral.</a:t>
            </a:r>
          </a:p>
          <a:p>
            <a:pPr marL="274320" indent="-274320" algn="just" fontAlgn="auto">
              <a:spcBef>
                <a:spcPct val="20000"/>
              </a:spcBef>
              <a:spcAft>
                <a:spcPts val="0"/>
              </a:spcAft>
              <a:buClr>
                <a:srgbClr val="AA2B1E"/>
              </a:buClr>
              <a:buSzPct val="85000"/>
              <a:buFont typeface="Brush Script MT" pitchFamily="66" charset="0"/>
              <a:buChar char="O"/>
              <a:defRPr/>
            </a:pPr>
            <a:r>
              <a:rPr lang="es-ES" sz="2000" b="1" dirty="0">
                <a:solidFill>
                  <a:prstClr val="black"/>
                </a:solidFill>
                <a:latin typeface="Arial" pitchFamily="34" charset="0"/>
                <a:cs typeface="Arial" pitchFamily="34" charset="0"/>
              </a:rPr>
              <a:t>Alcance:</a:t>
            </a:r>
            <a:r>
              <a:rPr lang="es-ES" sz="2000" dirty="0">
                <a:solidFill>
                  <a:prstClr val="black"/>
                </a:solidFill>
                <a:latin typeface="Arial" pitchFamily="34" charset="0"/>
                <a:cs typeface="Arial" pitchFamily="34" charset="0"/>
              </a:rPr>
              <a:t> </a:t>
            </a:r>
            <a:r>
              <a:rPr lang="es-ES" sz="2000" b="1" dirty="0">
                <a:solidFill>
                  <a:prstClr val="black"/>
                </a:solidFill>
                <a:latin typeface="Arial" pitchFamily="34" charset="0"/>
                <a:cs typeface="Arial" pitchFamily="34" charset="0"/>
              </a:rPr>
              <a:t>Inicia con la presentación a los estudiantes próximos a cursar el programa de práctica hasta el reporte de la evaluación final a la Facultad de Jurisprudencia. Aplica para los estudiantes inscritos en el programa de Práctica Jurídica Social</a:t>
            </a:r>
          </a:p>
        </p:txBody>
      </p:sp>
    </p:spTree>
    <p:extLst>
      <p:ext uri="{BB962C8B-B14F-4D97-AF65-F5344CB8AC3E}">
        <p14:creationId xmlns:p14="http://schemas.microsoft.com/office/powerpoint/2010/main" val="6735649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327298"/>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1" name="10 Rectángulo"/>
          <p:cNvSpPr/>
          <p:nvPr/>
        </p:nvSpPr>
        <p:spPr>
          <a:xfrm rot="10800000" flipV="1">
            <a:off x="899592" y="1538288"/>
            <a:ext cx="8118476" cy="768350"/>
          </a:xfrm>
          <a:prstGeom prst="rect">
            <a:avLst/>
          </a:prstGeom>
        </p:spPr>
        <p:txBody>
          <a:bodyPr wrap="square">
            <a:spAutoFit/>
          </a:bodyPr>
          <a:lstStyle/>
          <a:p>
            <a:pPr algn="ctr" fontAlgn="auto">
              <a:spcBef>
                <a:spcPts val="0"/>
              </a:spcBef>
              <a:spcAft>
                <a:spcPts val="0"/>
              </a:spcAft>
              <a:defRPr/>
            </a:pPr>
            <a:r>
              <a:rPr lang="es-ES_tradnl" sz="4400" b="1" dirty="0">
                <a:latin typeface="Arial" pitchFamily="34" charset="0"/>
                <a:ea typeface="+mj-ea"/>
                <a:cs typeface="Arial" pitchFamily="34" charset="0"/>
              </a:rPr>
              <a:t>VALORACIÓN ACADÉMICA</a:t>
            </a:r>
            <a:endParaRPr lang="es-CO" dirty="0">
              <a:latin typeface="Arial" pitchFamily="34" charset="0"/>
              <a:cs typeface="Arial" pitchFamily="34" charset="0"/>
            </a:endParaRPr>
          </a:p>
        </p:txBody>
      </p:sp>
      <p:sp>
        <p:nvSpPr>
          <p:cNvPr id="12" name="11 Rectángulo"/>
          <p:cNvSpPr/>
          <p:nvPr/>
        </p:nvSpPr>
        <p:spPr>
          <a:xfrm>
            <a:off x="1164950" y="2609828"/>
            <a:ext cx="7560840" cy="3071610"/>
          </a:xfrm>
          <a:prstGeom prst="rect">
            <a:avLst/>
          </a:prstGeom>
          <a:solidFill>
            <a:schemeClr val="bg1"/>
          </a:solidFill>
        </p:spPr>
        <p:txBody>
          <a:bodyPr wrap="square">
            <a:spAutoFit/>
          </a:bodyPr>
          <a:lstStyle/>
          <a:p>
            <a:pPr algn="just" fontAlgn="auto">
              <a:lnSpc>
                <a:spcPct val="80000"/>
              </a:lnSpc>
              <a:spcBef>
                <a:spcPts val="0"/>
              </a:spcBef>
              <a:spcAft>
                <a:spcPts val="0"/>
              </a:spcAft>
              <a:defRPr/>
            </a:pPr>
            <a:r>
              <a:rPr lang="es-ES_tradnl" sz="2200" b="1" dirty="0">
                <a:latin typeface="Arial" pitchFamily="34" charset="0"/>
                <a:cs typeface="Arial" pitchFamily="34" charset="0"/>
              </a:rPr>
              <a:t>Plan de estudios antiguo</a:t>
            </a:r>
            <a:r>
              <a:rPr lang="es-ES_tradnl" sz="2200" dirty="0">
                <a:latin typeface="Arial" pitchFamily="34" charset="0"/>
                <a:cs typeface="Arial" pitchFamily="34" charset="0"/>
              </a:rPr>
              <a:t>: La Práctica Jurídica I es una asignatura calificable, con un reconocimiento académico de tres (3) créditos. Bajo este plan, el pre-requisito de esta asignatura es la cátedra de Derecho Probatorio.</a:t>
            </a:r>
          </a:p>
          <a:p>
            <a:pPr algn="just" fontAlgn="auto">
              <a:lnSpc>
                <a:spcPct val="80000"/>
              </a:lnSpc>
              <a:spcBef>
                <a:spcPts val="0"/>
              </a:spcBef>
              <a:spcAft>
                <a:spcPts val="0"/>
              </a:spcAft>
              <a:defRPr/>
            </a:pPr>
            <a:endParaRPr lang="es-ES_tradnl" sz="2200" b="1" dirty="0" smtClean="0">
              <a:latin typeface="Arial" pitchFamily="34" charset="0"/>
              <a:cs typeface="Arial" pitchFamily="34" charset="0"/>
            </a:endParaRPr>
          </a:p>
          <a:p>
            <a:pPr algn="just" fontAlgn="auto">
              <a:lnSpc>
                <a:spcPct val="80000"/>
              </a:lnSpc>
              <a:spcBef>
                <a:spcPts val="0"/>
              </a:spcBef>
              <a:spcAft>
                <a:spcPts val="0"/>
              </a:spcAft>
              <a:defRPr/>
            </a:pPr>
            <a:r>
              <a:rPr lang="es-ES_tradnl" sz="2200" b="1" dirty="0" smtClean="0">
                <a:latin typeface="Arial" pitchFamily="34" charset="0"/>
                <a:cs typeface="Arial" pitchFamily="34" charset="0"/>
              </a:rPr>
              <a:t>Plan </a:t>
            </a:r>
            <a:r>
              <a:rPr lang="es-ES_tradnl" sz="2200" b="1" dirty="0">
                <a:latin typeface="Arial" pitchFamily="34" charset="0"/>
                <a:cs typeface="Arial" pitchFamily="34" charset="0"/>
              </a:rPr>
              <a:t>de estudios nuevo</a:t>
            </a:r>
            <a:r>
              <a:rPr lang="es-ES_tradnl" sz="2200" dirty="0">
                <a:latin typeface="Arial" pitchFamily="34" charset="0"/>
                <a:cs typeface="Arial" pitchFamily="34" charset="0"/>
              </a:rPr>
              <a:t>: La Práctica Jurídica I es un </a:t>
            </a:r>
            <a:r>
              <a:rPr lang="es-ES_tradnl" sz="2200" b="1" dirty="0">
                <a:latin typeface="Arial" pitchFamily="34" charset="0"/>
                <a:cs typeface="Arial" pitchFamily="34" charset="0"/>
              </a:rPr>
              <a:t>requisito de grado </a:t>
            </a:r>
            <a:r>
              <a:rPr lang="es-ES_tradnl" sz="2200" dirty="0">
                <a:latin typeface="Arial" pitchFamily="34" charset="0"/>
                <a:cs typeface="Arial" pitchFamily="34" charset="0"/>
              </a:rPr>
              <a:t>que constituye el primer ciclo del Consultorio Jurídico. </a:t>
            </a:r>
          </a:p>
          <a:p>
            <a:pPr algn="just" fontAlgn="auto">
              <a:lnSpc>
                <a:spcPct val="80000"/>
              </a:lnSpc>
              <a:spcBef>
                <a:spcPts val="0"/>
              </a:spcBef>
              <a:spcAft>
                <a:spcPts val="0"/>
              </a:spcAft>
              <a:defRPr/>
            </a:pPr>
            <a:r>
              <a:rPr lang="es-ES_tradnl" sz="2200" dirty="0">
                <a:latin typeface="Arial" pitchFamily="34" charset="0"/>
                <a:cs typeface="Arial" pitchFamily="34" charset="0"/>
              </a:rPr>
              <a:t>Pre-requisitos: haber cursado y aprobado:</a:t>
            </a:r>
          </a:p>
          <a:p>
            <a:pPr algn="just" fontAlgn="auto">
              <a:lnSpc>
                <a:spcPct val="80000"/>
              </a:lnSpc>
              <a:spcBef>
                <a:spcPts val="0"/>
              </a:spcBef>
              <a:spcAft>
                <a:spcPts val="0"/>
              </a:spcAft>
              <a:defRPr/>
            </a:pPr>
            <a:r>
              <a:rPr lang="es-ES_tradnl" sz="2200" b="1" dirty="0">
                <a:latin typeface="Arial" pitchFamily="34" charset="0"/>
                <a:cs typeface="Arial" pitchFamily="34" charset="0"/>
              </a:rPr>
              <a:t>Teoría General del Proceso, Derecho Procesal Civil General y Especial y Derecho Probatorio</a:t>
            </a:r>
            <a:r>
              <a:rPr lang="es-ES_tradnl" sz="2200" dirty="0">
                <a:latin typeface="Arial" pitchFamily="34" charset="0"/>
                <a:cs typeface="Arial" pitchFamily="34" charset="0"/>
              </a:rPr>
              <a:t>.</a:t>
            </a:r>
          </a:p>
        </p:txBody>
      </p:sp>
    </p:spTree>
    <p:extLst>
      <p:ext uri="{BB962C8B-B14F-4D97-AF65-F5344CB8AC3E}">
        <p14:creationId xmlns:p14="http://schemas.microsoft.com/office/powerpoint/2010/main" val="6735649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CO"/>
          </a:p>
        </p:txBody>
      </p:sp>
      <p:sp>
        <p:nvSpPr>
          <p:cNvPr id="3" name="2 Marcador de contenido"/>
          <p:cNvSpPr>
            <a:spLocks noGrp="1"/>
          </p:cNvSpPr>
          <p:nvPr>
            <p:ph idx="1"/>
          </p:nvPr>
        </p:nvSpPr>
        <p:spPr/>
        <p:txBody>
          <a:bodyPr/>
          <a:lstStyle/>
          <a:p>
            <a:endParaRPr lang="es-CO"/>
          </a:p>
        </p:txBody>
      </p:sp>
      <p:grpSp>
        <p:nvGrpSpPr>
          <p:cNvPr id="10" name="9 Grupo"/>
          <p:cNvGrpSpPr/>
          <p:nvPr/>
        </p:nvGrpSpPr>
        <p:grpSpPr>
          <a:xfrm>
            <a:off x="-2142509" y="-1267574"/>
            <a:ext cx="11286509" cy="8185151"/>
            <a:chOff x="-2124075" y="-1325563"/>
            <a:chExt cx="11286509" cy="8185151"/>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989"/>
              <a:ext cx="9144000" cy="6917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8 Imagen"/>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9795" y="45965"/>
              <a:ext cx="2946707" cy="10048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10 Imagen"/>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24075" y="-1325563"/>
              <a:ext cx="4296088" cy="4320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12 Imagen"/>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548155" y="4787404"/>
              <a:ext cx="1728285" cy="3041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Rectángulo redondeado"/>
            <p:cNvSpPr/>
            <p:nvPr/>
          </p:nvSpPr>
          <p:spPr bwMode="auto">
            <a:xfrm>
              <a:off x="765175" y="1058863"/>
              <a:ext cx="8397259" cy="5800725"/>
            </a:xfrm>
            <a:prstGeom prst="roundRect">
              <a:avLst>
                <a:gd name="adj" fmla="val 2686"/>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ts val="0"/>
                </a:spcAft>
                <a:defRPr/>
              </a:pPr>
              <a:endParaRPr lang="es-CO" sz="2400" b="1" kern="0" dirty="0">
                <a:solidFill>
                  <a:schemeClr val="accent2">
                    <a:lumMod val="75000"/>
                  </a:schemeClr>
                </a:solidFill>
              </a:endParaRPr>
            </a:p>
          </p:txBody>
        </p:sp>
      </p:grpSp>
      <p:sp>
        <p:nvSpPr>
          <p:cNvPr id="13" name="12 Rectángulo"/>
          <p:cNvSpPr/>
          <p:nvPr/>
        </p:nvSpPr>
        <p:spPr>
          <a:xfrm>
            <a:off x="1444932" y="2075419"/>
            <a:ext cx="7000875" cy="4376583"/>
          </a:xfrm>
          <a:prstGeom prst="rect">
            <a:avLst/>
          </a:prstGeom>
          <a:solidFill>
            <a:schemeClr val="bg1"/>
          </a:solidFill>
        </p:spPr>
        <p:txBody>
          <a:bodyPr>
            <a:spAutoFit/>
          </a:bodyPr>
          <a:lstStyle/>
          <a:p>
            <a:pPr marL="274320" indent="-274320" algn="just" fontAlgn="auto">
              <a:lnSpc>
                <a:spcPct val="80000"/>
              </a:lnSpc>
              <a:spcBef>
                <a:spcPct val="20000"/>
              </a:spcBef>
              <a:spcAft>
                <a:spcPts val="0"/>
              </a:spcAft>
              <a:buSzPct val="85000"/>
              <a:buFont typeface="Brush Script MT" pitchFamily="66" charset="0"/>
              <a:buChar char="O"/>
              <a:defRPr/>
            </a:pPr>
            <a:r>
              <a:rPr lang="es-ES_tradnl" sz="2400" dirty="0">
                <a:latin typeface="Arial" pitchFamily="34" charset="0"/>
                <a:cs typeface="Arial" pitchFamily="34" charset="0"/>
              </a:rPr>
              <a:t>La Práctica Jurídica tiene una duración de </a:t>
            </a:r>
            <a:r>
              <a:rPr lang="es-ES_tradnl" sz="2400" u="sng" dirty="0">
                <a:latin typeface="Arial" pitchFamily="34" charset="0"/>
                <a:cs typeface="Arial" pitchFamily="34" charset="0"/>
              </a:rPr>
              <a:t>144</a:t>
            </a:r>
            <a:r>
              <a:rPr lang="es-ES_tradnl" sz="2400" dirty="0">
                <a:latin typeface="Arial" pitchFamily="34" charset="0"/>
                <a:cs typeface="Arial" pitchFamily="34" charset="0"/>
              </a:rPr>
              <a:t> horas, las cuales se desarrollan durante el semestre académico, así: 140 horas en la entidad asignada y 4 horas en el Consultorio Jurídico.</a:t>
            </a:r>
          </a:p>
          <a:p>
            <a:pPr marL="274320" indent="-274320" algn="just" fontAlgn="auto">
              <a:lnSpc>
                <a:spcPct val="80000"/>
              </a:lnSpc>
              <a:spcBef>
                <a:spcPct val="20000"/>
              </a:spcBef>
              <a:spcAft>
                <a:spcPts val="0"/>
              </a:spcAft>
              <a:buSzPct val="85000"/>
              <a:buFont typeface="Brush Script MT" pitchFamily="66" charset="0"/>
              <a:buChar char="O"/>
              <a:defRPr/>
            </a:pPr>
            <a:r>
              <a:rPr lang="es-ES_tradnl" sz="2400" dirty="0">
                <a:latin typeface="Arial" pitchFamily="34" charset="0"/>
                <a:cs typeface="Arial" pitchFamily="34" charset="0"/>
              </a:rPr>
              <a:t>La Práctica debe ser adelantada por el estudiante </a:t>
            </a:r>
            <a:r>
              <a:rPr lang="es-ES_tradnl" sz="2400" u="sng" dirty="0">
                <a:solidFill>
                  <a:srgbClr val="FF0000"/>
                </a:solidFill>
                <a:latin typeface="Arial" pitchFamily="34" charset="0"/>
                <a:cs typeface="Arial" pitchFamily="34" charset="0"/>
              </a:rPr>
              <a:t>entre el </a:t>
            </a:r>
            <a:r>
              <a:rPr lang="es-ES_tradnl" sz="2400" u="sng" dirty="0" smtClean="0">
                <a:solidFill>
                  <a:srgbClr val="FF0000"/>
                </a:solidFill>
                <a:latin typeface="Arial" pitchFamily="34" charset="0"/>
                <a:cs typeface="Arial" pitchFamily="34" charset="0"/>
              </a:rPr>
              <a:t>17 de febrero y el 8 </a:t>
            </a:r>
            <a:r>
              <a:rPr lang="es-ES_tradnl" sz="2400" u="sng" dirty="0">
                <a:solidFill>
                  <a:srgbClr val="FF0000"/>
                </a:solidFill>
                <a:latin typeface="Arial" pitchFamily="34" charset="0"/>
                <a:cs typeface="Arial" pitchFamily="34" charset="0"/>
              </a:rPr>
              <a:t>de </a:t>
            </a:r>
            <a:r>
              <a:rPr lang="es-ES_tradnl" sz="2400" u="sng" dirty="0" smtClean="0">
                <a:solidFill>
                  <a:srgbClr val="FF0000"/>
                </a:solidFill>
                <a:latin typeface="Arial" pitchFamily="34" charset="0"/>
                <a:cs typeface="Arial" pitchFamily="34" charset="0"/>
              </a:rPr>
              <a:t>mayo 2015.</a:t>
            </a:r>
            <a:r>
              <a:rPr lang="es-ES_tradnl" sz="2400" u="sng" dirty="0" smtClean="0">
                <a:latin typeface="Arial" pitchFamily="34" charset="0"/>
                <a:cs typeface="Arial" pitchFamily="34" charset="0"/>
              </a:rPr>
              <a:t> </a:t>
            </a:r>
            <a:r>
              <a:rPr lang="es-ES_tradnl" sz="2400" u="sng" dirty="0">
                <a:latin typeface="Arial" pitchFamily="34" charset="0"/>
                <a:cs typeface="Arial" pitchFamily="34" charset="0"/>
              </a:rPr>
              <a:t>Esta última es la fecha máxima para el reporte de la finalización de la Práctica y la nota asignada por la Entidad. El que no reporte pierde.</a:t>
            </a:r>
          </a:p>
          <a:p>
            <a:pPr marL="274320" indent="-274320" algn="just" fontAlgn="auto">
              <a:lnSpc>
                <a:spcPct val="80000"/>
              </a:lnSpc>
              <a:spcBef>
                <a:spcPct val="20000"/>
              </a:spcBef>
              <a:spcAft>
                <a:spcPts val="0"/>
              </a:spcAft>
              <a:buSzPct val="85000"/>
              <a:buFont typeface="Brush Script MT" pitchFamily="66" charset="0"/>
              <a:buChar char="O"/>
              <a:defRPr/>
            </a:pPr>
            <a:r>
              <a:rPr lang="es-ES_tradnl" sz="2400" dirty="0">
                <a:latin typeface="Arial" pitchFamily="34" charset="0"/>
                <a:cs typeface="Arial" pitchFamily="34" charset="0"/>
              </a:rPr>
              <a:t>El horario lo determinan de común acuerdo la Entidad y el Estudiante, teniendo en cuenta las necesidades de uno y otro.</a:t>
            </a:r>
          </a:p>
        </p:txBody>
      </p:sp>
    </p:spTree>
    <p:extLst>
      <p:ext uri="{BB962C8B-B14F-4D97-AF65-F5344CB8AC3E}">
        <p14:creationId xmlns:p14="http://schemas.microsoft.com/office/powerpoint/2010/main" val="673564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1336</TotalTime>
  <Words>3198</Words>
  <Application>Microsoft Office PowerPoint</Application>
  <PresentationFormat>Presentación en pantalla (4:3)</PresentationFormat>
  <Paragraphs>673</Paragraphs>
  <Slides>35</Slides>
  <Notes>0</Notes>
  <HiddenSlides>0</HiddenSlides>
  <MMClips>0</MMClips>
  <ScaleCrop>false</ScaleCrop>
  <HeadingPairs>
    <vt:vector size="4" baseType="variant">
      <vt:variant>
        <vt:lpstr>Tema</vt:lpstr>
      </vt:variant>
      <vt:variant>
        <vt:i4>1</vt:i4>
      </vt:variant>
      <vt:variant>
        <vt:lpstr>Títulos de diapositiva</vt:lpstr>
      </vt:variant>
      <vt:variant>
        <vt:i4>35</vt:i4>
      </vt:variant>
    </vt:vector>
  </HeadingPairs>
  <TitlesOfParts>
    <vt:vector size="36"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INVESTIGACION SOCIAL</dc:title>
  <dc:creator>Yheny Erika Jimenez Caro</dc:creator>
  <cp:lastModifiedBy>Ana Maria Garay Hernandez</cp:lastModifiedBy>
  <cp:revision>63</cp:revision>
  <dcterms:created xsi:type="dcterms:W3CDTF">2014-03-05T12:30:04Z</dcterms:created>
  <dcterms:modified xsi:type="dcterms:W3CDTF">2015-02-03T15:24:12Z</dcterms:modified>
</cp:coreProperties>
</file>